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9.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81" r:id="rId2"/>
    <p:sldId id="259" r:id="rId3"/>
    <p:sldId id="2220" r:id="rId4"/>
    <p:sldId id="324" r:id="rId5"/>
    <p:sldId id="2231" r:id="rId6"/>
    <p:sldId id="2197" r:id="rId7"/>
    <p:sldId id="2233" r:id="rId8"/>
    <p:sldId id="327" r:id="rId9"/>
    <p:sldId id="2229" r:id="rId10"/>
    <p:sldId id="2228" r:id="rId11"/>
    <p:sldId id="2211" r:id="rId12"/>
    <p:sldId id="2232" r:id="rId13"/>
    <p:sldId id="2213" r:id="rId14"/>
    <p:sldId id="2219" r:id="rId15"/>
    <p:sldId id="304" r:id="rId16"/>
    <p:sldId id="2234" r:id="rId17"/>
    <p:sldId id="2235" r:id="rId18"/>
    <p:sldId id="2225" r:id="rId19"/>
    <p:sldId id="2215" r:id="rId20"/>
    <p:sldId id="2226" r:id="rId21"/>
    <p:sldId id="2227" r:id="rId22"/>
    <p:sldId id="223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p15:clr>
            <a:srgbClr val="A4A3A4"/>
          </p15:clr>
        </p15:guide>
        <p15:guide id="3" orient="horz" pos="7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E0F8"/>
    <a:srgbClr val="1CD6BB"/>
    <a:srgbClr val="1FF5E2"/>
    <a:srgbClr val="5AA2D3"/>
    <a:srgbClr val="FFFFFF"/>
    <a:srgbClr val="AFBEFF"/>
    <a:srgbClr val="53A2FF"/>
    <a:srgbClr val="2ED8BB"/>
    <a:srgbClr val="5BABD6"/>
    <a:srgbClr val="5BAC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980" autoAdjust="0"/>
  </p:normalViewPr>
  <p:slideViewPr>
    <p:cSldViewPr snapToGrid="0" showGuides="1">
      <p:cViewPr varScale="1">
        <p:scale>
          <a:sx n="86" d="100"/>
          <a:sy n="86" d="100"/>
        </p:scale>
        <p:origin x="562" y="62"/>
      </p:cViewPr>
      <p:guideLst>
        <p:guide orient="horz" pos="2160"/>
        <p:guide pos="3863"/>
        <p:guide orient="horz" pos="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2022/6/8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1729AC-B064-48CD-879C-D0D1AAA717CF}" type="datetimeFigureOut">
              <a:rPr lang="zh-CN" altLang="en-US" smtClean="0"/>
              <a:t>2022/6/8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D321C-09C7-4315-AEF1-A989F3534F0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3</a:t>
            </a:fld>
            <a:endParaRPr lang="zh-CN" altLang="en-US"/>
          </a:p>
        </p:txBody>
      </p:sp>
    </p:spTree>
    <p:extLst>
      <p:ext uri="{BB962C8B-B14F-4D97-AF65-F5344CB8AC3E}">
        <p14:creationId xmlns:p14="http://schemas.microsoft.com/office/powerpoint/2010/main" val="3149848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19</a:t>
            </a:fld>
            <a:endParaRPr lang="zh-CN" altLang="en-US"/>
          </a:p>
        </p:txBody>
      </p:sp>
    </p:spTree>
    <p:extLst>
      <p:ext uri="{BB962C8B-B14F-4D97-AF65-F5344CB8AC3E}">
        <p14:creationId xmlns:p14="http://schemas.microsoft.com/office/powerpoint/2010/main" val="4214405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B3329D-08B1-470F-9798-BC307C3C9ED1}" type="slidenum">
              <a:rPr lang="zh-CN" altLang="en-US" smtClean="0"/>
              <a:t>21</a:t>
            </a:fld>
            <a:endParaRPr lang="zh-CN" altLang="en-US"/>
          </a:p>
        </p:txBody>
      </p:sp>
    </p:spTree>
    <p:extLst>
      <p:ext uri="{BB962C8B-B14F-4D97-AF65-F5344CB8AC3E}">
        <p14:creationId xmlns:p14="http://schemas.microsoft.com/office/powerpoint/2010/main" val="696398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56271A-8882-4FF9-8DD6-E5F59BFFA3CC}" type="slidenum">
              <a:rPr lang="zh-CN" altLang="en-US" smtClean="0"/>
              <a:t>4</a:t>
            </a:fld>
            <a:endParaRPr lang="zh-CN" altLang="en-US"/>
          </a:p>
        </p:txBody>
      </p:sp>
    </p:spTree>
    <p:extLst>
      <p:ext uri="{BB962C8B-B14F-4D97-AF65-F5344CB8AC3E}">
        <p14:creationId xmlns:p14="http://schemas.microsoft.com/office/powerpoint/2010/main" val="4139943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现在介绍一下我们都做了什么。前期我们学习并整理了手语体系 发现手语除了手势以外还有手的位置，手的移动，面部表情，地域差异等许多其他因素，翻译识别非常困难，但是</a:t>
            </a:r>
            <a:r>
              <a:rPr lang="en-US" altLang="zh-CN" dirty="0"/>
              <a:t>26</a:t>
            </a:r>
            <a:r>
              <a:rPr lang="zh-CN" altLang="en-US" dirty="0"/>
              <a:t>个手指字母在听障人士之间的使用率很高，且不受地域限制。所以我们决定从手指字母入手，进行手语的识别与翻译。</a:t>
            </a:r>
          </a:p>
        </p:txBody>
      </p:sp>
      <p:sp>
        <p:nvSpPr>
          <p:cNvPr id="4" name="灯片编号占位符 3"/>
          <p:cNvSpPr>
            <a:spLocks noGrp="1"/>
          </p:cNvSpPr>
          <p:nvPr>
            <p:ph type="sldNum" sz="quarter" idx="5"/>
          </p:nvPr>
        </p:nvSpPr>
        <p:spPr/>
        <p:txBody>
          <a:bodyPr/>
          <a:lstStyle/>
          <a:p>
            <a:fld id="{71B3329D-08B1-470F-9798-BC307C3C9ED1}" type="slidenum">
              <a:rPr lang="zh-CN" altLang="en-US" smtClean="0"/>
              <a:t>6</a:t>
            </a:fld>
            <a:endParaRPr lang="zh-CN" altLang="en-US"/>
          </a:p>
        </p:txBody>
      </p:sp>
    </p:spTree>
    <p:extLst>
      <p:ext uri="{BB962C8B-B14F-4D97-AF65-F5344CB8AC3E}">
        <p14:creationId xmlns:p14="http://schemas.microsoft.com/office/powerpoint/2010/main" val="4161984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56271A-8882-4FF9-8DD6-E5F59BFFA3CC}" type="slidenum">
              <a:rPr lang="zh-CN" altLang="en-US" smtClean="0"/>
              <a:t>7</a:t>
            </a:fld>
            <a:endParaRPr lang="zh-CN" altLang="en-US"/>
          </a:p>
        </p:txBody>
      </p:sp>
    </p:spTree>
    <p:extLst>
      <p:ext uri="{BB962C8B-B14F-4D97-AF65-F5344CB8AC3E}">
        <p14:creationId xmlns:p14="http://schemas.microsoft.com/office/powerpoint/2010/main" val="2754262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56271A-8882-4FF9-8DD6-E5F59BFFA3CC}" type="slidenum">
              <a:rPr lang="zh-CN" altLang="en-US" smtClean="0"/>
              <a:t>8</a:t>
            </a:fld>
            <a:endParaRPr lang="zh-CN" altLang="en-US"/>
          </a:p>
        </p:txBody>
      </p:sp>
    </p:spTree>
    <p:extLst>
      <p:ext uri="{BB962C8B-B14F-4D97-AF65-F5344CB8AC3E}">
        <p14:creationId xmlns:p14="http://schemas.microsoft.com/office/powerpoint/2010/main" val="47140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https://www.pexels.com/photo/man-in-black-pants-sitting-on-ground-playing-guitar-2462980/</a:t>
            </a:r>
          </a:p>
          <a:p>
            <a:r>
              <a:rPr lang="en-US" altLang="zh-CN" dirty="0"/>
              <a:t>https://www.pexels.com/photo/fog-covered-landscape-2440460/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https://unsplash.com/photos/2vmT5_FeMck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F56271A-8882-4FF9-8DD6-E5F59BFFA3CC}" type="slidenum">
              <a:rPr lang="zh-CN" altLang="en-US" smtClean="0"/>
              <a:t>10</a:t>
            </a:fld>
            <a:endParaRPr lang="zh-CN" altLang="en-US"/>
          </a:p>
        </p:txBody>
      </p:sp>
    </p:spTree>
    <p:extLst>
      <p:ext uri="{BB962C8B-B14F-4D97-AF65-F5344CB8AC3E}">
        <p14:creationId xmlns:p14="http://schemas.microsoft.com/office/powerpoint/2010/main" val="1423383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https://www.pexels.com/photo/green-petaled-flower-2395250/</a:t>
            </a:r>
          </a:p>
          <a:p>
            <a:r>
              <a:rPr lang="en-US" altLang="zh-CN" dirty="0"/>
              <a:t>https://www.pexels.com/photo/grayscale-photo-of-city-buildings-2382924/</a:t>
            </a:r>
          </a:p>
          <a:p>
            <a:endParaRPr lang="zh-CN" altLang="en-US" dirty="0"/>
          </a:p>
        </p:txBody>
      </p:sp>
      <p:sp>
        <p:nvSpPr>
          <p:cNvPr id="4" name="灯片编号占位符 3"/>
          <p:cNvSpPr>
            <a:spLocks noGrp="1"/>
          </p:cNvSpPr>
          <p:nvPr>
            <p:ph type="sldNum" sz="quarter" idx="10"/>
          </p:nvPr>
        </p:nvSpPr>
        <p:spPr/>
        <p:txBody>
          <a:bodyPr/>
          <a:lstStyle/>
          <a:p>
            <a:fld id="{2F56271A-8882-4FF9-8DD6-E5F59BFFA3CC}" type="slidenum">
              <a:rPr lang="zh-CN" altLang="en-US" smtClean="0"/>
              <a:t>15</a:t>
            </a:fld>
            <a:endParaRPr lang="zh-CN" altLang="en-US"/>
          </a:p>
        </p:txBody>
      </p:sp>
    </p:spTree>
    <p:extLst>
      <p:ext uri="{BB962C8B-B14F-4D97-AF65-F5344CB8AC3E}">
        <p14:creationId xmlns:p14="http://schemas.microsoft.com/office/powerpoint/2010/main" val="40172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56271A-8882-4FF9-8DD6-E5F59BFFA3CC}" type="slidenum">
              <a:rPr lang="zh-CN" altLang="en-US" smtClean="0"/>
              <a:t>17</a:t>
            </a:fld>
            <a:endParaRPr lang="zh-CN" altLang="en-US"/>
          </a:p>
        </p:txBody>
      </p:sp>
    </p:spTree>
    <p:extLst>
      <p:ext uri="{BB962C8B-B14F-4D97-AF65-F5344CB8AC3E}">
        <p14:creationId xmlns:p14="http://schemas.microsoft.com/office/powerpoint/2010/main" val="1272550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https://www.pexels.com/photo/low-angle-photo-of-high-rise-buildings-2370724/</a:t>
            </a:r>
          </a:p>
          <a:p>
            <a:r>
              <a:rPr lang="en-US" altLang="zh-CN" dirty="0"/>
              <a:t>https://www.pexels.com/photo/aerial-view-of-city-2256041/</a:t>
            </a:r>
            <a:endParaRPr lang="zh-CN" altLang="en-US" dirty="0"/>
          </a:p>
        </p:txBody>
      </p:sp>
      <p:sp>
        <p:nvSpPr>
          <p:cNvPr id="4" name="灯片编号占位符 3"/>
          <p:cNvSpPr>
            <a:spLocks noGrp="1"/>
          </p:cNvSpPr>
          <p:nvPr>
            <p:ph type="sldNum" sz="quarter" idx="10"/>
          </p:nvPr>
        </p:nvSpPr>
        <p:spPr/>
        <p:txBody>
          <a:bodyPr/>
          <a:lstStyle/>
          <a:p>
            <a:fld id="{2F56271A-8882-4FF9-8DD6-E5F59BFFA3CC}" type="slidenum">
              <a:rPr lang="zh-CN" altLang="en-US" smtClean="0"/>
              <a:t>18</a:t>
            </a:fld>
            <a:endParaRPr lang="zh-CN" altLang="en-US"/>
          </a:p>
        </p:txBody>
      </p:sp>
    </p:spTree>
    <p:extLst>
      <p:ext uri="{BB962C8B-B14F-4D97-AF65-F5344CB8AC3E}">
        <p14:creationId xmlns:p14="http://schemas.microsoft.com/office/powerpoint/2010/main" val="559128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5F5613F-A3C0-4D80-9253-C1FE1129781B}" type="datetimeFigureOut">
              <a:rPr lang="zh-CN" altLang="en-US" smtClean="0"/>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42F90E-5C84-437E-B357-D2D62BC6B10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5F5613F-A3C0-4D80-9253-C1FE1129781B}" type="datetimeFigureOut">
              <a:rPr lang="zh-CN" altLang="en-US" smtClean="0"/>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42F90E-5C84-437E-B357-D2D62BC6B10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5F5613F-A3C0-4D80-9253-C1FE1129781B}" type="datetimeFigureOut">
              <a:rPr lang="zh-CN" altLang="en-US" smtClean="0"/>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42F90E-5C84-437E-B357-D2D62BC6B10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pad Mockup">
    <p:spTree>
      <p:nvGrpSpPr>
        <p:cNvPr id="1" name=""/>
        <p:cNvGrpSpPr/>
        <p:nvPr/>
      </p:nvGrpSpPr>
      <p:grpSpPr>
        <a:xfrm>
          <a:off x="0" y="0"/>
          <a:ext cx="0" cy="0"/>
          <a:chOff x="0" y="0"/>
          <a:chExt cx="0" cy="0"/>
        </a:xfrm>
      </p:grpSpPr>
      <p:sp>
        <p:nvSpPr>
          <p:cNvPr id="2" name="等腰三角形 1"/>
          <p:cNvSpPr/>
          <p:nvPr userDrawn="1"/>
        </p:nvSpPr>
        <p:spPr>
          <a:xfrm rot="5400000">
            <a:off x="-52972" y="168537"/>
            <a:ext cx="719208" cy="612593"/>
          </a:xfrm>
          <a:prstGeom prst="triangle">
            <a:avLst/>
          </a:prstGeom>
          <a:solidFill>
            <a:srgbClr val="21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 name="直角三角形 2"/>
          <p:cNvSpPr/>
          <p:nvPr userDrawn="1"/>
        </p:nvSpPr>
        <p:spPr>
          <a:xfrm rot="16200000" flipH="1">
            <a:off x="11136774" y="-291851"/>
            <a:ext cx="772834" cy="1356536"/>
          </a:xfrm>
          <a:prstGeom prst="rtTriangle">
            <a:avLst/>
          </a:prstGeom>
          <a:solidFill>
            <a:srgbClr val="FBB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86351708-D243-44B2-8485-BAC775DA2D0C}"/>
              </a:ext>
            </a:extLst>
          </p:cNvPr>
          <p:cNvSpPr>
            <a:spLocks noGrp="1"/>
          </p:cNvSpPr>
          <p:nvPr>
            <p:ph type="pic" sz="quarter" idx="10"/>
          </p:nvPr>
        </p:nvSpPr>
        <p:spPr>
          <a:xfrm>
            <a:off x="7258050" y="0"/>
            <a:ext cx="4933950" cy="6858000"/>
          </a:xfrm>
          <a:prstGeom prst="rect">
            <a:avLst/>
          </a:prstGeom>
          <a:noFill/>
          <a:effectLst>
            <a:outerShdw blurRad="1270000" dist="1397000" dir="10800000" sx="80000" sy="80000" algn="r" rotWithShape="0">
              <a:prstClr val="black">
                <a:alpha val="40000"/>
              </a:prstClr>
            </a:outerShdw>
          </a:effectLst>
        </p:spPr>
        <p:txBody>
          <a:bodyPr/>
          <a:lstStyle>
            <a:lvl1pPr marL="0" indent="0">
              <a:buNone/>
              <a:defRPr sz="1800"/>
            </a:lvl1pPr>
          </a:lstStyle>
          <a:p>
            <a:endParaRPr lang="en-US"/>
          </a:p>
        </p:txBody>
      </p:sp>
    </p:spTree>
    <p:extLst>
      <p:ext uri="{BB962C8B-B14F-4D97-AF65-F5344CB8AC3E}">
        <p14:creationId xmlns:p14="http://schemas.microsoft.com/office/powerpoint/2010/main" val="410735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3B6553E3-B599-41C2-B2F6-40A3C35F2EEF}"/>
              </a:ext>
            </a:extLst>
          </p:cNvPr>
          <p:cNvSpPr>
            <a:spLocks noGrp="1"/>
          </p:cNvSpPr>
          <p:nvPr>
            <p:ph type="pic" sz="quarter" idx="10"/>
          </p:nvPr>
        </p:nvSpPr>
        <p:spPr>
          <a:xfrm>
            <a:off x="2098251" y="3124199"/>
            <a:ext cx="2978947" cy="1690955"/>
          </a:xfrm>
          <a:prstGeom prst="rect">
            <a:avLst/>
          </a:prstGeom>
          <a:solidFill>
            <a:schemeClr val="bg1">
              <a:lumMod val="85000"/>
            </a:schemeClr>
          </a:solidFill>
        </p:spPr>
        <p:txBody>
          <a:bodyPr/>
          <a:lstStyle>
            <a:lvl1pPr marL="0" indent="0">
              <a:buNone/>
              <a:defRPr sz="1800"/>
            </a:lvl1pPr>
          </a:lstStyle>
          <a:p>
            <a:endParaRPr lang="en-US"/>
          </a:p>
        </p:txBody>
      </p:sp>
      <p:sp>
        <p:nvSpPr>
          <p:cNvPr id="6" name="Picture Placeholder 3">
            <a:extLst>
              <a:ext uri="{FF2B5EF4-FFF2-40B4-BE49-F238E27FC236}">
                <a16:creationId xmlns:a16="http://schemas.microsoft.com/office/drawing/2014/main" id="{F0DD8111-5096-4A5D-A68C-DE5216805756}"/>
              </a:ext>
            </a:extLst>
          </p:cNvPr>
          <p:cNvSpPr>
            <a:spLocks noGrp="1"/>
          </p:cNvSpPr>
          <p:nvPr>
            <p:ph type="pic" sz="quarter" idx="11"/>
          </p:nvPr>
        </p:nvSpPr>
        <p:spPr>
          <a:xfrm>
            <a:off x="5298888" y="3124199"/>
            <a:ext cx="2978947" cy="1690955"/>
          </a:xfrm>
          <a:prstGeom prst="rect">
            <a:avLst/>
          </a:prstGeom>
          <a:solidFill>
            <a:schemeClr val="bg1">
              <a:lumMod val="85000"/>
            </a:schemeClr>
          </a:solidFill>
        </p:spPr>
        <p:txBody>
          <a:bodyPr/>
          <a:lstStyle>
            <a:lvl1pPr marL="0" indent="0">
              <a:buNone/>
              <a:defRPr sz="1800"/>
            </a:lvl1pPr>
          </a:lstStyle>
          <a:p>
            <a:endParaRPr lang="en-US" dirty="0"/>
          </a:p>
        </p:txBody>
      </p:sp>
      <p:sp>
        <p:nvSpPr>
          <p:cNvPr id="8" name="Picture Placeholder 3">
            <a:extLst>
              <a:ext uri="{FF2B5EF4-FFF2-40B4-BE49-F238E27FC236}">
                <a16:creationId xmlns:a16="http://schemas.microsoft.com/office/drawing/2014/main" id="{BD6213D2-3AE1-468C-83B4-657925F30F30}"/>
              </a:ext>
            </a:extLst>
          </p:cNvPr>
          <p:cNvSpPr>
            <a:spLocks noGrp="1"/>
          </p:cNvSpPr>
          <p:nvPr>
            <p:ph type="pic" sz="quarter" idx="12"/>
          </p:nvPr>
        </p:nvSpPr>
        <p:spPr>
          <a:xfrm>
            <a:off x="8499524" y="3124199"/>
            <a:ext cx="2978947" cy="1690955"/>
          </a:xfrm>
          <a:prstGeom prst="rect">
            <a:avLst/>
          </a:prstGeom>
          <a:solidFill>
            <a:schemeClr val="bg1">
              <a:lumMod val="85000"/>
            </a:schemeClr>
          </a:solidFill>
        </p:spPr>
        <p:txBody>
          <a:bodyPr/>
          <a:lstStyle>
            <a:lvl1pPr marL="0" indent="0">
              <a:buNone/>
              <a:defRPr sz="1800"/>
            </a:lvl1pPr>
          </a:lstStyle>
          <a:p>
            <a:endParaRPr lang="en-US"/>
          </a:p>
        </p:txBody>
      </p:sp>
    </p:spTree>
    <p:extLst>
      <p:ext uri="{BB962C8B-B14F-4D97-AF65-F5344CB8AC3E}">
        <p14:creationId xmlns:p14="http://schemas.microsoft.com/office/powerpoint/2010/main" val="365628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70DC2E8C-EE36-4929-98B4-CAEC393D20BE}"/>
              </a:ext>
            </a:extLst>
          </p:cNvPr>
          <p:cNvSpPr>
            <a:spLocks noGrp="1"/>
          </p:cNvSpPr>
          <p:nvPr>
            <p:ph type="pic" sz="quarter" idx="22"/>
          </p:nvPr>
        </p:nvSpPr>
        <p:spPr>
          <a:xfrm>
            <a:off x="0" y="3695700"/>
            <a:ext cx="5593080" cy="2895600"/>
          </a:xfrm>
          <a:custGeom>
            <a:avLst/>
            <a:gdLst>
              <a:gd name="connsiteX0" fmla="*/ 0 w 2838450"/>
              <a:gd name="connsiteY0" fmla="*/ 0 h 2686050"/>
              <a:gd name="connsiteX1" fmla="*/ 2838450 w 2838450"/>
              <a:gd name="connsiteY1" fmla="*/ 0 h 2686050"/>
              <a:gd name="connsiteX2" fmla="*/ 2838450 w 2838450"/>
              <a:gd name="connsiteY2" fmla="*/ 2686050 h 2686050"/>
              <a:gd name="connsiteX3" fmla="*/ 0 w 2838450"/>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2838450" h="2686050">
                <a:moveTo>
                  <a:pt x="0" y="0"/>
                </a:moveTo>
                <a:lnTo>
                  <a:pt x="2838450" y="0"/>
                </a:lnTo>
                <a:lnTo>
                  <a:pt x="2838450" y="2686050"/>
                </a:lnTo>
                <a:lnTo>
                  <a:pt x="0" y="2686050"/>
                </a:lnTo>
                <a:close/>
              </a:path>
            </a:pathLst>
          </a:custGeom>
          <a:solidFill>
            <a:schemeClr val="bg1">
              <a:lumMod val="85000"/>
            </a:schemeClr>
          </a:solidFill>
          <a:effectLst/>
        </p:spPr>
        <p:txBody>
          <a:bodyPr wrap="square">
            <a:noAutofit/>
          </a:bodyPr>
          <a:lstStyle>
            <a:lvl1pPr marL="228600" indent="-228600">
              <a:buFont typeface="Wingdings" panose="05000000000000000000" pitchFamily="2" charset="2"/>
              <a:buChar char="ü"/>
              <a:defRPr sz="1800"/>
            </a:lvl1pPr>
          </a:lstStyle>
          <a:p>
            <a:endParaRPr lang="en-US"/>
          </a:p>
        </p:txBody>
      </p:sp>
      <p:sp>
        <p:nvSpPr>
          <p:cNvPr id="5" name="Picture Placeholder 5">
            <a:extLst>
              <a:ext uri="{FF2B5EF4-FFF2-40B4-BE49-F238E27FC236}">
                <a16:creationId xmlns:a16="http://schemas.microsoft.com/office/drawing/2014/main" id="{00F772DB-B14E-432C-AC23-7073241BE16B}"/>
              </a:ext>
            </a:extLst>
          </p:cNvPr>
          <p:cNvSpPr>
            <a:spLocks noGrp="1"/>
          </p:cNvSpPr>
          <p:nvPr>
            <p:ph type="pic" sz="quarter" idx="23"/>
          </p:nvPr>
        </p:nvSpPr>
        <p:spPr>
          <a:xfrm>
            <a:off x="6598920" y="266700"/>
            <a:ext cx="5593080" cy="2895600"/>
          </a:xfrm>
          <a:custGeom>
            <a:avLst/>
            <a:gdLst>
              <a:gd name="connsiteX0" fmla="*/ 0 w 2838450"/>
              <a:gd name="connsiteY0" fmla="*/ 0 h 2686050"/>
              <a:gd name="connsiteX1" fmla="*/ 2838450 w 2838450"/>
              <a:gd name="connsiteY1" fmla="*/ 0 h 2686050"/>
              <a:gd name="connsiteX2" fmla="*/ 2838450 w 2838450"/>
              <a:gd name="connsiteY2" fmla="*/ 2686050 h 2686050"/>
              <a:gd name="connsiteX3" fmla="*/ 0 w 2838450"/>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2838450" h="2686050">
                <a:moveTo>
                  <a:pt x="0" y="0"/>
                </a:moveTo>
                <a:lnTo>
                  <a:pt x="2838450" y="0"/>
                </a:lnTo>
                <a:lnTo>
                  <a:pt x="2838450" y="2686050"/>
                </a:lnTo>
                <a:lnTo>
                  <a:pt x="0" y="2686050"/>
                </a:lnTo>
                <a:close/>
              </a:path>
            </a:pathLst>
          </a:custGeom>
          <a:solidFill>
            <a:schemeClr val="bg1">
              <a:lumMod val="85000"/>
            </a:schemeClr>
          </a:solidFill>
          <a:effectLst/>
        </p:spPr>
        <p:txBody>
          <a:bodyPr wrap="square">
            <a:noAutofit/>
          </a:bodyPr>
          <a:lstStyle>
            <a:lvl1pPr marL="228600" indent="-228600">
              <a:buFont typeface="Wingdings" panose="05000000000000000000" pitchFamily="2" charset="2"/>
              <a:buChar char="ü"/>
              <a:defRPr sz="1800"/>
            </a:lvl1pPr>
          </a:lstStyle>
          <a:p>
            <a:endParaRPr lang="en-US"/>
          </a:p>
        </p:txBody>
      </p:sp>
    </p:spTree>
    <p:extLst>
      <p:ext uri="{BB962C8B-B14F-4D97-AF65-F5344CB8AC3E}">
        <p14:creationId xmlns:p14="http://schemas.microsoft.com/office/powerpoint/2010/main" val="184450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0462C3B6-E652-4708-A070-FE4ADD6E6BD6}"/>
              </a:ext>
            </a:extLst>
          </p:cNvPr>
          <p:cNvSpPr>
            <a:spLocks noGrp="1"/>
          </p:cNvSpPr>
          <p:nvPr>
            <p:ph type="pic" sz="quarter" idx="14"/>
          </p:nvPr>
        </p:nvSpPr>
        <p:spPr>
          <a:xfrm>
            <a:off x="8155858" y="1066552"/>
            <a:ext cx="2639961" cy="2639961"/>
          </a:xfrm>
          <a:custGeom>
            <a:avLst/>
            <a:gdLst>
              <a:gd name="connsiteX0" fmla="*/ 0 w 2838450"/>
              <a:gd name="connsiteY0" fmla="*/ 0 h 2686050"/>
              <a:gd name="connsiteX1" fmla="*/ 2838450 w 2838450"/>
              <a:gd name="connsiteY1" fmla="*/ 0 h 2686050"/>
              <a:gd name="connsiteX2" fmla="*/ 2838450 w 2838450"/>
              <a:gd name="connsiteY2" fmla="*/ 2686050 h 2686050"/>
              <a:gd name="connsiteX3" fmla="*/ 0 w 2838450"/>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2838450" h="2686050">
                <a:moveTo>
                  <a:pt x="0" y="0"/>
                </a:moveTo>
                <a:lnTo>
                  <a:pt x="2838450" y="0"/>
                </a:lnTo>
                <a:lnTo>
                  <a:pt x="2838450" y="2686050"/>
                </a:lnTo>
                <a:lnTo>
                  <a:pt x="0" y="2686050"/>
                </a:lnTo>
                <a:close/>
              </a:path>
            </a:pathLst>
          </a:custGeom>
          <a:solidFill>
            <a:schemeClr val="bg1">
              <a:lumMod val="85000"/>
            </a:schemeClr>
          </a:solidFill>
          <a:effectLst>
            <a:outerShdw blurRad="1270000" dist="965200" dir="5400000" sx="85000" sy="85000" algn="t" rotWithShape="0">
              <a:prstClr val="black">
                <a:alpha val="40000"/>
              </a:prstClr>
            </a:outerShdw>
          </a:effectLst>
        </p:spPr>
        <p:txBody>
          <a:bodyPr wrap="square">
            <a:noAutofit/>
          </a:bodyPr>
          <a:lstStyle>
            <a:lvl1pPr marL="228600" indent="-228600">
              <a:buFont typeface="Wingdings" panose="05000000000000000000" pitchFamily="2" charset="2"/>
              <a:buChar char="ü"/>
              <a:defRPr sz="1800"/>
            </a:lvl1pPr>
          </a:lstStyle>
          <a:p>
            <a:endParaRPr lang="en-US" dirty="0"/>
          </a:p>
        </p:txBody>
      </p:sp>
      <p:sp>
        <p:nvSpPr>
          <p:cNvPr id="5" name="Picture Placeholder 5">
            <a:extLst>
              <a:ext uri="{FF2B5EF4-FFF2-40B4-BE49-F238E27FC236}">
                <a16:creationId xmlns:a16="http://schemas.microsoft.com/office/drawing/2014/main" id="{33F52F23-F02F-455E-9E0D-9143F9908C5B}"/>
              </a:ext>
            </a:extLst>
          </p:cNvPr>
          <p:cNvSpPr>
            <a:spLocks noGrp="1"/>
          </p:cNvSpPr>
          <p:nvPr>
            <p:ph type="pic" sz="quarter" idx="15"/>
          </p:nvPr>
        </p:nvSpPr>
        <p:spPr>
          <a:xfrm>
            <a:off x="5515897" y="3706513"/>
            <a:ext cx="2639961" cy="2639961"/>
          </a:xfrm>
          <a:custGeom>
            <a:avLst/>
            <a:gdLst>
              <a:gd name="connsiteX0" fmla="*/ 0 w 2838450"/>
              <a:gd name="connsiteY0" fmla="*/ 0 h 2686050"/>
              <a:gd name="connsiteX1" fmla="*/ 2838450 w 2838450"/>
              <a:gd name="connsiteY1" fmla="*/ 0 h 2686050"/>
              <a:gd name="connsiteX2" fmla="*/ 2838450 w 2838450"/>
              <a:gd name="connsiteY2" fmla="*/ 2686050 h 2686050"/>
              <a:gd name="connsiteX3" fmla="*/ 0 w 2838450"/>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2838450" h="2686050">
                <a:moveTo>
                  <a:pt x="0" y="0"/>
                </a:moveTo>
                <a:lnTo>
                  <a:pt x="2838450" y="0"/>
                </a:lnTo>
                <a:lnTo>
                  <a:pt x="2838450" y="2686050"/>
                </a:lnTo>
                <a:lnTo>
                  <a:pt x="0" y="2686050"/>
                </a:lnTo>
                <a:close/>
              </a:path>
            </a:pathLst>
          </a:custGeom>
          <a:solidFill>
            <a:schemeClr val="bg1">
              <a:lumMod val="85000"/>
            </a:schemeClr>
          </a:solidFill>
          <a:effectLst>
            <a:outerShdw blurRad="1270000" dist="965200" dir="5400000" sx="85000" sy="85000" algn="t" rotWithShape="0">
              <a:prstClr val="black">
                <a:alpha val="40000"/>
              </a:prstClr>
            </a:outerShdw>
          </a:effectLst>
        </p:spPr>
        <p:txBody>
          <a:bodyPr wrap="square">
            <a:noAutofit/>
          </a:bodyPr>
          <a:lstStyle>
            <a:lvl1pPr marL="228600" indent="-228600">
              <a:buFont typeface="Wingdings" panose="05000000000000000000" pitchFamily="2" charset="2"/>
              <a:buChar char="ü"/>
              <a:defRPr sz="1800"/>
            </a:lvl1pPr>
          </a:lstStyle>
          <a:p>
            <a:endParaRPr lang="en-US" dirty="0"/>
          </a:p>
        </p:txBody>
      </p:sp>
    </p:spTree>
    <p:extLst>
      <p:ext uri="{BB962C8B-B14F-4D97-AF65-F5344CB8AC3E}">
        <p14:creationId xmlns:p14="http://schemas.microsoft.com/office/powerpoint/2010/main" val="3040762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EDD149-8C54-4A1D-ABAF-ADB3811918FE}"/>
              </a:ext>
            </a:extLst>
          </p:cNvPr>
          <p:cNvGrpSpPr/>
          <p:nvPr userDrawn="1"/>
        </p:nvGrpSpPr>
        <p:grpSpPr>
          <a:xfrm>
            <a:off x="2330148" y="0"/>
            <a:ext cx="7531704" cy="6858000"/>
            <a:chOff x="2045067" y="1837225"/>
            <a:chExt cx="2428460" cy="2211238"/>
          </a:xfrm>
          <a:solidFill>
            <a:schemeClr val="bg1">
              <a:lumMod val="95000"/>
              <a:alpha val="50000"/>
            </a:schemeClr>
          </a:solidFill>
        </p:grpSpPr>
        <p:sp>
          <p:nvSpPr>
            <p:cNvPr id="3" name="Freeform 5">
              <a:extLst>
                <a:ext uri="{FF2B5EF4-FFF2-40B4-BE49-F238E27FC236}">
                  <a16:creationId xmlns:a16="http://schemas.microsoft.com/office/drawing/2014/main" id="{19C5154F-0A87-4394-B530-9FF4D2029ADD}"/>
                </a:ext>
              </a:extLst>
            </p:cNvPr>
            <p:cNvSpPr>
              <a:spLocks noEditPoints="1"/>
            </p:cNvSpPr>
            <p:nvPr/>
          </p:nvSpPr>
          <p:spPr bwMode="auto">
            <a:xfrm>
              <a:off x="2045067" y="1837225"/>
              <a:ext cx="1646722" cy="2211238"/>
            </a:xfrm>
            <a:custGeom>
              <a:avLst/>
              <a:gdLst>
                <a:gd name="T0" fmla="*/ 82 w 556"/>
                <a:gd name="T1" fmla="*/ 35 h 748"/>
                <a:gd name="T2" fmla="*/ 82 w 556"/>
                <a:gd name="T3" fmla="*/ 35 h 748"/>
                <a:gd name="T4" fmla="*/ 35 w 556"/>
                <a:gd name="T5" fmla="*/ 210 h 748"/>
                <a:gd name="T6" fmla="*/ 299 w 556"/>
                <a:gd name="T7" fmla="*/ 666 h 748"/>
                <a:gd name="T8" fmla="*/ 474 w 556"/>
                <a:gd name="T9" fmla="*/ 713 h 748"/>
                <a:gd name="T10" fmla="*/ 474 w 556"/>
                <a:gd name="T11" fmla="*/ 713 h 748"/>
                <a:gd name="T12" fmla="*/ 521 w 556"/>
                <a:gd name="T13" fmla="*/ 538 h 748"/>
                <a:gd name="T14" fmla="*/ 258 w 556"/>
                <a:gd name="T15" fmla="*/ 82 h 748"/>
                <a:gd name="T16" fmla="*/ 82 w 556"/>
                <a:gd name="T17" fmla="*/ 35 h 748"/>
                <a:gd name="T18" fmla="*/ 510 w 556"/>
                <a:gd name="T19" fmla="*/ 545 h 748"/>
                <a:gd name="T20" fmla="*/ 468 w 556"/>
                <a:gd name="T21" fmla="*/ 702 h 748"/>
                <a:gd name="T22" fmla="*/ 468 w 556"/>
                <a:gd name="T23" fmla="*/ 702 h 748"/>
                <a:gd name="T24" fmla="*/ 310 w 556"/>
                <a:gd name="T25" fmla="*/ 660 h 748"/>
                <a:gd name="T26" fmla="*/ 47 w 556"/>
                <a:gd name="T27" fmla="*/ 203 h 748"/>
                <a:gd name="T28" fmla="*/ 89 w 556"/>
                <a:gd name="T29" fmla="*/ 46 h 748"/>
                <a:gd name="T30" fmla="*/ 89 w 556"/>
                <a:gd name="T31" fmla="*/ 46 h 748"/>
                <a:gd name="T32" fmla="*/ 246 w 556"/>
                <a:gd name="T33" fmla="*/ 88 h 748"/>
                <a:gd name="T34" fmla="*/ 510 w 556"/>
                <a:gd name="T35" fmla="*/ 545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6" h="748">
                  <a:moveTo>
                    <a:pt x="82" y="35"/>
                  </a:moveTo>
                  <a:cubicBezTo>
                    <a:pt x="82" y="35"/>
                    <a:pt x="82" y="35"/>
                    <a:pt x="82" y="35"/>
                  </a:cubicBezTo>
                  <a:cubicBezTo>
                    <a:pt x="21" y="70"/>
                    <a:pt x="0" y="149"/>
                    <a:pt x="35" y="210"/>
                  </a:cubicBezTo>
                  <a:cubicBezTo>
                    <a:pt x="299" y="666"/>
                    <a:pt x="299" y="666"/>
                    <a:pt x="299" y="666"/>
                  </a:cubicBezTo>
                  <a:cubicBezTo>
                    <a:pt x="334" y="727"/>
                    <a:pt x="413" y="748"/>
                    <a:pt x="474" y="713"/>
                  </a:cubicBezTo>
                  <a:cubicBezTo>
                    <a:pt x="474" y="713"/>
                    <a:pt x="474" y="713"/>
                    <a:pt x="474" y="713"/>
                  </a:cubicBezTo>
                  <a:cubicBezTo>
                    <a:pt x="535" y="678"/>
                    <a:pt x="556" y="599"/>
                    <a:pt x="521" y="538"/>
                  </a:cubicBezTo>
                  <a:cubicBezTo>
                    <a:pt x="258" y="82"/>
                    <a:pt x="258" y="82"/>
                    <a:pt x="258" y="82"/>
                  </a:cubicBezTo>
                  <a:cubicBezTo>
                    <a:pt x="222" y="21"/>
                    <a:pt x="143" y="0"/>
                    <a:pt x="82" y="35"/>
                  </a:cubicBezTo>
                  <a:close/>
                  <a:moveTo>
                    <a:pt x="510" y="545"/>
                  </a:moveTo>
                  <a:cubicBezTo>
                    <a:pt x="541" y="600"/>
                    <a:pt x="522" y="670"/>
                    <a:pt x="468" y="702"/>
                  </a:cubicBezTo>
                  <a:cubicBezTo>
                    <a:pt x="468" y="702"/>
                    <a:pt x="468" y="702"/>
                    <a:pt x="468" y="702"/>
                  </a:cubicBezTo>
                  <a:cubicBezTo>
                    <a:pt x="413" y="734"/>
                    <a:pt x="342" y="715"/>
                    <a:pt x="310" y="660"/>
                  </a:cubicBezTo>
                  <a:cubicBezTo>
                    <a:pt x="47" y="203"/>
                    <a:pt x="47" y="203"/>
                    <a:pt x="47" y="203"/>
                  </a:cubicBezTo>
                  <a:cubicBezTo>
                    <a:pt x="15" y="148"/>
                    <a:pt x="34" y="78"/>
                    <a:pt x="89" y="46"/>
                  </a:cubicBezTo>
                  <a:cubicBezTo>
                    <a:pt x="89" y="46"/>
                    <a:pt x="89" y="46"/>
                    <a:pt x="89" y="46"/>
                  </a:cubicBezTo>
                  <a:cubicBezTo>
                    <a:pt x="144" y="14"/>
                    <a:pt x="214" y="33"/>
                    <a:pt x="246" y="88"/>
                  </a:cubicBezTo>
                  <a:lnTo>
                    <a:pt x="510" y="545"/>
                  </a:lnTo>
                  <a:close/>
                </a:path>
              </a:pathLst>
            </a:custGeom>
            <a:grpFill/>
            <a:ln>
              <a:noFill/>
            </a:ln>
          </p:spPr>
          <p:txBody>
            <a:bodyPr vert="horz" wrap="square" lIns="91440" tIns="45720" rIns="91440" bIns="45720" numCol="1" anchor="t" anchorCtr="0" compatLnSpc="1">
              <a:prstTxWarp prst="textNoShape">
                <a:avLst/>
              </a:prstTxWarp>
            </a:bodyPr>
            <a:lstStyle/>
            <a:p>
              <a:endParaRPr lang="en-ID"/>
            </a:p>
          </p:txBody>
        </p:sp>
        <p:sp>
          <p:nvSpPr>
            <p:cNvPr id="4" name="Freeform 6">
              <a:extLst>
                <a:ext uri="{FF2B5EF4-FFF2-40B4-BE49-F238E27FC236}">
                  <a16:creationId xmlns:a16="http://schemas.microsoft.com/office/drawing/2014/main" id="{A60C09BA-EE60-4855-BA24-D3F75707C053}"/>
                </a:ext>
              </a:extLst>
            </p:cNvPr>
            <p:cNvSpPr>
              <a:spLocks noEditPoints="1"/>
            </p:cNvSpPr>
            <p:nvPr/>
          </p:nvSpPr>
          <p:spPr bwMode="auto">
            <a:xfrm>
              <a:off x="2824204" y="1837225"/>
              <a:ext cx="1649323" cy="2211238"/>
            </a:xfrm>
            <a:custGeom>
              <a:avLst/>
              <a:gdLst>
                <a:gd name="T0" fmla="*/ 474 w 557"/>
                <a:gd name="T1" fmla="*/ 35 h 748"/>
                <a:gd name="T2" fmla="*/ 474 w 557"/>
                <a:gd name="T3" fmla="*/ 35 h 748"/>
                <a:gd name="T4" fmla="*/ 299 w 557"/>
                <a:gd name="T5" fmla="*/ 82 h 748"/>
                <a:gd name="T6" fmla="*/ 36 w 557"/>
                <a:gd name="T7" fmla="*/ 538 h 748"/>
                <a:gd name="T8" fmla="*/ 83 w 557"/>
                <a:gd name="T9" fmla="*/ 713 h 748"/>
                <a:gd name="T10" fmla="*/ 83 w 557"/>
                <a:gd name="T11" fmla="*/ 713 h 748"/>
                <a:gd name="T12" fmla="*/ 258 w 557"/>
                <a:gd name="T13" fmla="*/ 666 h 748"/>
                <a:gd name="T14" fmla="*/ 521 w 557"/>
                <a:gd name="T15" fmla="*/ 210 h 748"/>
                <a:gd name="T16" fmla="*/ 474 w 557"/>
                <a:gd name="T17" fmla="*/ 35 h 748"/>
                <a:gd name="T18" fmla="*/ 246 w 557"/>
                <a:gd name="T19" fmla="*/ 660 h 748"/>
                <a:gd name="T20" fmla="*/ 89 w 557"/>
                <a:gd name="T21" fmla="*/ 702 h 748"/>
                <a:gd name="T22" fmla="*/ 89 w 557"/>
                <a:gd name="T23" fmla="*/ 702 h 748"/>
                <a:gd name="T24" fmla="*/ 47 w 557"/>
                <a:gd name="T25" fmla="*/ 545 h 748"/>
                <a:gd name="T26" fmla="*/ 311 w 557"/>
                <a:gd name="T27" fmla="*/ 88 h 748"/>
                <a:gd name="T28" fmla="*/ 468 w 557"/>
                <a:gd name="T29" fmla="*/ 46 h 748"/>
                <a:gd name="T30" fmla="*/ 468 w 557"/>
                <a:gd name="T31" fmla="*/ 46 h 748"/>
                <a:gd name="T32" fmla="*/ 510 w 557"/>
                <a:gd name="T33" fmla="*/ 203 h 748"/>
                <a:gd name="T34" fmla="*/ 246 w 557"/>
                <a:gd name="T35" fmla="*/ 66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7" h="748">
                  <a:moveTo>
                    <a:pt x="474" y="35"/>
                  </a:moveTo>
                  <a:cubicBezTo>
                    <a:pt x="474" y="35"/>
                    <a:pt x="474" y="35"/>
                    <a:pt x="474" y="35"/>
                  </a:cubicBezTo>
                  <a:cubicBezTo>
                    <a:pt x="413" y="0"/>
                    <a:pt x="334" y="21"/>
                    <a:pt x="299" y="82"/>
                  </a:cubicBezTo>
                  <a:cubicBezTo>
                    <a:pt x="36" y="538"/>
                    <a:pt x="36" y="538"/>
                    <a:pt x="36" y="538"/>
                  </a:cubicBezTo>
                  <a:cubicBezTo>
                    <a:pt x="0" y="599"/>
                    <a:pt x="22" y="678"/>
                    <a:pt x="83" y="713"/>
                  </a:cubicBezTo>
                  <a:cubicBezTo>
                    <a:pt x="83" y="713"/>
                    <a:pt x="83" y="713"/>
                    <a:pt x="83" y="713"/>
                  </a:cubicBezTo>
                  <a:cubicBezTo>
                    <a:pt x="144" y="748"/>
                    <a:pt x="223" y="727"/>
                    <a:pt x="258" y="666"/>
                  </a:cubicBezTo>
                  <a:cubicBezTo>
                    <a:pt x="521" y="210"/>
                    <a:pt x="521" y="210"/>
                    <a:pt x="521" y="210"/>
                  </a:cubicBezTo>
                  <a:cubicBezTo>
                    <a:pt x="557" y="149"/>
                    <a:pt x="536" y="70"/>
                    <a:pt x="474" y="35"/>
                  </a:cubicBezTo>
                  <a:close/>
                  <a:moveTo>
                    <a:pt x="246" y="660"/>
                  </a:moveTo>
                  <a:cubicBezTo>
                    <a:pt x="215" y="715"/>
                    <a:pt x="144" y="734"/>
                    <a:pt x="89" y="702"/>
                  </a:cubicBezTo>
                  <a:cubicBezTo>
                    <a:pt x="89" y="702"/>
                    <a:pt x="89" y="702"/>
                    <a:pt x="89" y="702"/>
                  </a:cubicBezTo>
                  <a:cubicBezTo>
                    <a:pt x="34" y="670"/>
                    <a:pt x="16" y="600"/>
                    <a:pt x="47" y="545"/>
                  </a:cubicBezTo>
                  <a:cubicBezTo>
                    <a:pt x="311" y="88"/>
                    <a:pt x="311" y="88"/>
                    <a:pt x="311" y="88"/>
                  </a:cubicBezTo>
                  <a:cubicBezTo>
                    <a:pt x="342" y="33"/>
                    <a:pt x="413" y="14"/>
                    <a:pt x="468" y="46"/>
                  </a:cubicBezTo>
                  <a:cubicBezTo>
                    <a:pt x="468" y="46"/>
                    <a:pt x="468" y="46"/>
                    <a:pt x="468" y="46"/>
                  </a:cubicBezTo>
                  <a:cubicBezTo>
                    <a:pt x="523" y="78"/>
                    <a:pt x="542" y="148"/>
                    <a:pt x="510" y="203"/>
                  </a:cubicBezTo>
                  <a:lnTo>
                    <a:pt x="246" y="660"/>
                  </a:lnTo>
                  <a:close/>
                </a:path>
              </a:pathLst>
            </a:custGeom>
            <a:grpFill/>
            <a:ln>
              <a:noFill/>
            </a:ln>
          </p:spPr>
          <p:txBody>
            <a:bodyPr vert="horz" wrap="square" lIns="91440" tIns="45720" rIns="91440" bIns="45720" numCol="1" anchor="t" anchorCtr="0" compatLnSpc="1">
              <a:prstTxWarp prst="textNoShape">
                <a:avLst/>
              </a:prstTxWarp>
            </a:bodyPr>
            <a:lstStyle/>
            <a:p>
              <a:endParaRPr lang="en-ID"/>
            </a:p>
          </p:txBody>
        </p:sp>
        <p:sp>
          <p:nvSpPr>
            <p:cNvPr id="5" name="Freeform 7">
              <a:extLst>
                <a:ext uri="{FF2B5EF4-FFF2-40B4-BE49-F238E27FC236}">
                  <a16:creationId xmlns:a16="http://schemas.microsoft.com/office/drawing/2014/main" id="{16EC7737-7485-44FE-9E5F-2B367B0CF1EB}"/>
                </a:ext>
              </a:extLst>
            </p:cNvPr>
            <p:cNvSpPr>
              <a:spLocks/>
            </p:cNvSpPr>
            <p:nvPr/>
          </p:nvSpPr>
          <p:spPr bwMode="auto">
            <a:xfrm>
              <a:off x="2936066" y="2998776"/>
              <a:ext cx="645161" cy="926119"/>
            </a:xfrm>
            <a:custGeom>
              <a:avLst/>
              <a:gdLst>
                <a:gd name="T0" fmla="*/ 109 w 218"/>
                <a:gd name="T1" fmla="*/ 0 h 313"/>
                <a:gd name="T2" fmla="*/ 18 w 218"/>
                <a:gd name="T3" fmla="*/ 157 h 313"/>
                <a:gd name="T4" fmla="*/ 16 w 218"/>
                <a:gd name="T5" fmla="*/ 257 h 313"/>
                <a:gd name="T6" fmla="*/ 19 w 218"/>
                <a:gd name="T7" fmla="*/ 261 h 313"/>
                <a:gd name="T8" fmla="*/ 107 w 218"/>
                <a:gd name="T9" fmla="*/ 313 h 313"/>
                <a:gd name="T10" fmla="*/ 109 w 218"/>
                <a:gd name="T11" fmla="*/ 313 h 313"/>
                <a:gd name="T12" fmla="*/ 111 w 218"/>
                <a:gd name="T13" fmla="*/ 313 h 313"/>
                <a:gd name="T14" fmla="*/ 199 w 218"/>
                <a:gd name="T15" fmla="*/ 261 h 313"/>
                <a:gd name="T16" fmla="*/ 201 w 218"/>
                <a:gd name="T17" fmla="*/ 257 h 313"/>
                <a:gd name="T18" fmla="*/ 199 w 218"/>
                <a:gd name="T19" fmla="*/ 157 h 313"/>
                <a:gd name="T20" fmla="*/ 109 w 218"/>
                <a:gd name="T2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313">
                  <a:moveTo>
                    <a:pt x="109" y="0"/>
                  </a:moveTo>
                  <a:cubicBezTo>
                    <a:pt x="18" y="157"/>
                    <a:pt x="18" y="157"/>
                    <a:pt x="18" y="157"/>
                  </a:cubicBezTo>
                  <a:cubicBezTo>
                    <a:pt x="0" y="189"/>
                    <a:pt x="0" y="227"/>
                    <a:pt x="16" y="257"/>
                  </a:cubicBezTo>
                  <a:cubicBezTo>
                    <a:pt x="19" y="261"/>
                    <a:pt x="19" y="261"/>
                    <a:pt x="19" y="261"/>
                  </a:cubicBezTo>
                  <a:cubicBezTo>
                    <a:pt x="37" y="294"/>
                    <a:pt x="71" y="312"/>
                    <a:pt x="107" y="313"/>
                  </a:cubicBezTo>
                  <a:cubicBezTo>
                    <a:pt x="107" y="313"/>
                    <a:pt x="108" y="313"/>
                    <a:pt x="109" y="313"/>
                  </a:cubicBezTo>
                  <a:cubicBezTo>
                    <a:pt x="110" y="313"/>
                    <a:pt x="110" y="313"/>
                    <a:pt x="111" y="313"/>
                  </a:cubicBezTo>
                  <a:cubicBezTo>
                    <a:pt x="146" y="312"/>
                    <a:pt x="180" y="294"/>
                    <a:pt x="199" y="261"/>
                  </a:cubicBezTo>
                  <a:cubicBezTo>
                    <a:pt x="201" y="257"/>
                    <a:pt x="201" y="257"/>
                    <a:pt x="201" y="257"/>
                  </a:cubicBezTo>
                  <a:cubicBezTo>
                    <a:pt x="217" y="227"/>
                    <a:pt x="218" y="189"/>
                    <a:pt x="199" y="157"/>
                  </a:cubicBezTo>
                  <a:lnTo>
                    <a:pt x="109" y="0"/>
                  </a:lnTo>
                  <a:close/>
                </a:path>
              </a:pathLst>
            </a:custGeom>
            <a:grpFill/>
            <a:ln>
              <a:noFill/>
            </a:ln>
          </p:spPr>
          <p:txBody>
            <a:bodyPr vert="horz" wrap="square" lIns="91440" tIns="45720" rIns="91440" bIns="45720" numCol="1" anchor="t" anchorCtr="0" compatLnSpc="1">
              <a:prstTxWarp prst="textNoShape">
                <a:avLst/>
              </a:prstTxWarp>
            </a:bodyPr>
            <a:lstStyle/>
            <a:p>
              <a:endParaRPr lang="en-ID"/>
            </a:p>
          </p:txBody>
        </p:sp>
        <p:sp>
          <p:nvSpPr>
            <p:cNvPr id="6" name="Freeform 8">
              <a:extLst>
                <a:ext uri="{FF2B5EF4-FFF2-40B4-BE49-F238E27FC236}">
                  <a16:creationId xmlns:a16="http://schemas.microsoft.com/office/drawing/2014/main" id="{DAC02C28-2285-487F-936E-00C0C02344B9}"/>
                </a:ext>
              </a:extLst>
            </p:cNvPr>
            <p:cNvSpPr>
              <a:spLocks/>
            </p:cNvSpPr>
            <p:nvPr/>
          </p:nvSpPr>
          <p:spPr bwMode="auto">
            <a:xfrm>
              <a:off x="3051831" y="2201430"/>
              <a:ext cx="414933" cy="597035"/>
            </a:xfrm>
            <a:custGeom>
              <a:avLst/>
              <a:gdLst>
                <a:gd name="T0" fmla="*/ 70 w 140"/>
                <a:gd name="T1" fmla="*/ 202 h 202"/>
                <a:gd name="T2" fmla="*/ 128 w 140"/>
                <a:gd name="T3" fmla="*/ 101 h 202"/>
                <a:gd name="T4" fmla="*/ 129 w 140"/>
                <a:gd name="T5" fmla="*/ 36 h 202"/>
                <a:gd name="T6" fmla="*/ 128 w 140"/>
                <a:gd name="T7" fmla="*/ 34 h 202"/>
                <a:gd name="T8" fmla="*/ 71 w 140"/>
                <a:gd name="T9" fmla="*/ 1 h 202"/>
                <a:gd name="T10" fmla="*/ 70 w 140"/>
                <a:gd name="T11" fmla="*/ 1 h 202"/>
                <a:gd name="T12" fmla="*/ 68 w 140"/>
                <a:gd name="T13" fmla="*/ 1 h 202"/>
                <a:gd name="T14" fmla="*/ 12 w 140"/>
                <a:gd name="T15" fmla="*/ 34 h 202"/>
                <a:gd name="T16" fmla="*/ 10 w 140"/>
                <a:gd name="T17" fmla="*/ 36 h 202"/>
                <a:gd name="T18" fmla="*/ 12 w 140"/>
                <a:gd name="T19" fmla="*/ 101 h 202"/>
                <a:gd name="T20" fmla="*/ 70 w 140"/>
                <a:gd name="T21"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202">
                  <a:moveTo>
                    <a:pt x="70" y="202"/>
                  </a:moveTo>
                  <a:cubicBezTo>
                    <a:pt x="128" y="101"/>
                    <a:pt x="128" y="101"/>
                    <a:pt x="128" y="101"/>
                  </a:cubicBezTo>
                  <a:cubicBezTo>
                    <a:pt x="140" y="81"/>
                    <a:pt x="140" y="56"/>
                    <a:pt x="129" y="36"/>
                  </a:cubicBezTo>
                  <a:cubicBezTo>
                    <a:pt x="128" y="34"/>
                    <a:pt x="128" y="34"/>
                    <a:pt x="128" y="34"/>
                  </a:cubicBezTo>
                  <a:cubicBezTo>
                    <a:pt x="116" y="13"/>
                    <a:pt x="94" y="1"/>
                    <a:pt x="71" y="1"/>
                  </a:cubicBezTo>
                  <a:cubicBezTo>
                    <a:pt x="71" y="0"/>
                    <a:pt x="70" y="1"/>
                    <a:pt x="70" y="1"/>
                  </a:cubicBezTo>
                  <a:cubicBezTo>
                    <a:pt x="69" y="1"/>
                    <a:pt x="69" y="0"/>
                    <a:pt x="68" y="1"/>
                  </a:cubicBezTo>
                  <a:cubicBezTo>
                    <a:pt x="46" y="1"/>
                    <a:pt x="24" y="13"/>
                    <a:pt x="12" y="34"/>
                  </a:cubicBezTo>
                  <a:cubicBezTo>
                    <a:pt x="10" y="36"/>
                    <a:pt x="10" y="36"/>
                    <a:pt x="10" y="36"/>
                  </a:cubicBezTo>
                  <a:cubicBezTo>
                    <a:pt x="0" y="56"/>
                    <a:pt x="0" y="81"/>
                    <a:pt x="12" y="101"/>
                  </a:cubicBezTo>
                  <a:lnTo>
                    <a:pt x="70" y="202"/>
                  </a:lnTo>
                  <a:close/>
                </a:path>
              </a:pathLst>
            </a:custGeom>
            <a:grpFill/>
            <a:ln>
              <a:noFill/>
            </a:ln>
          </p:spPr>
          <p:txBody>
            <a:bodyPr vert="horz" wrap="square" lIns="91440" tIns="45720" rIns="91440" bIns="45720" numCol="1" anchor="t" anchorCtr="0" compatLnSpc="1">
              <a:prstTxWarp prst="textNoShape">
                <a:avLst/>
              </a:prstTxWarp>
            </a:bodyPr>
            <a:lstStyle/>
            <a:p>
              <a:endParaRPr lang="en-ID"/>
            </a:p>
          </p:txBody>
        </p:sp>
      </p:grpSp>
    </p:spTree>
    <p:extLst>
      <p:ext uri="{BB962C8B-B14F-4D97-AF65-F5344CB8AC3E}">
        <p14:creationId xmlns:p14="http://schemas.microsoft.com/office/powerpoint/2010/main" val="66856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5F5613F-A3C0-4D80-9253-C1FE1129781B}" type="datetimeFigureOut">
              <a:rPr lang="zh-CN" altLang="en-US" smtClean="0"/>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42F90E-5C84-437E-B357-D2D62BC6B10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5F5613F-A3C0-4D80-9253-C1FE1129781B}" type="datetimeFigureOut">
              <a:rPr lang="zh-CN" altLang="en-US" smtClean="0"/>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42F90E-5C84-437E-B357-D2D62BC6B10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5F5613F-A3C0-4D80-9253-C1FE1129781B}" type="datetimeFigureOut">
              <a:rPr lang="zh-CN" altLang="en-US" smtClean="0"/>
              <a:t>2022/6/8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42F90E-5C84-437E-B357-D2D62BC6B10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5F5613F-A3C0-4D80-9253-C1FE1129781B}" type="datetimeFigureOut">
              <a:rPr lang="zh-CN" altLang="en-US" smtClean="0"/>
              <a:t>2022/6/8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42F90E-5C84-437E-B357-D2D62BC6B10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5F5613F-A3C0-4D80-9253-C1FE1129781B}" type="datetimeFigureOut">
              <a:rPr lang="zh-CN" altLang="en-US" smtClean="0"/>
              <a:t>2022/6/8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42F90E-5C84-437E-B357-D2D62BC6B10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F5613F-A3C0-4D80-9253-C1FE1129781B}" type="datetimeFigureOut">
              <a:rPr lang="zh-CN" altLang="en-US" smtClean="0"/>
              <a:t>2022/6/8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42F90E-5C84-437E-B357-D2D62BC6B10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5F5613F-A3C0-4D80-9253-C1FE1129781B}" type="datetimeFigureOut">
              <a:rPr lang="zh-CN" altLang="en-US" smtClean="0"/>
              <a:t>2022/6/8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42F90E-5C84-437E-B357-D2D62BC6B10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5F5613F-A3C0-4D80-9253-C1FE1129781B}" type="datetimeFigureOut">
              <a:rPr lang="zh-CN" altLang="en-US" smtClean="0"/>
              <a:t>2022/6/8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42F90E-5C84-437E-B357-D2D62BC6B10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F5613F-A3C0-4D80-9253-C1FE1129781B}" type="datetimeFigureOut">
              <a:rPr lang="zh-CN" altLang="en-US" smtClean="0"/>
              <a:t>2022/6/8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2F90E-5C84-437E-B357-D2D62BC6B10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 id="2147483668" r:id="rId14"/>
    <p:sldLayoutId id="2147483671" r:id="rId15"/>
    <p:sldLayoutId id="2147483673" r:id="rId16"/>
    <p:sldLayoutId id="214748367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jp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49.jpg"/><Relationship Id="rId5" Type="http://schemas.openxmlformats.org/officeDocument/2006/relationships/image" Target="../media/image48.sv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3.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2.jp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png"/><Relationship Id="rId5" Type="http://schemas.openxmlformats.org/officeDocument/2006/relationships/tags" Target="../tags/tag15.xml"/><Relationship Id="rId10" Type="http://schemas.openxmlformats.org/officeDocument/2006/relationships/slideLayout" Target="../slideLayouts/slideLayout1.xml"/><Relationship Id="rId4" Type="http://schemas.openxmlformats.org/officeDocument/2006/relationships/tags" Target="../tags/tag14.xml"/><Relationship Id="rId9" Type="http://schemas.openxmlformats.org/officeDocument/2006/relationships/tags" Target="../tags/tag19.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9546AA7-2EBC-C5FE-2EE9-9A9AAC02378C}"/>
              </a:ext>
            </a:extLst>
          </p:cNvPr>
          <p:cNvGrpSpPr/>
          <p:nvPr/>
        </p:nvGrpSpPr>
        <p:grpSpPr>
          <a:xfrm>
            <a:off x="0" y="0"/>
            <a:ext cx="12192000" cy="6858000"/>
            <a:chOff x="0" y="0"/>
            <a:chExt cx="12192000" cy="6858000"/>
          </a:xfrm>
        </p:grpSpPr>
        <p:pic>
          <p:nvPicPr>
            <p:cNvPr id="22" name="PA_图片 6">
              <a:extLst>
                <a:ext uri="{FF2B5EF4-FFF2-40B4-BE49-F238E27FC236}">
                  <a16:creationId xmlns:a16="http://schemas.microsoft.com/office/drawing/2014/main" id="{812C80C7-2582-682B-3B3B-5FC752EFCC39}"/>
                </a:ext>
              </a:extLst>
            </p:cNvPr>
            <p:cNvPicPr>
              <a:picLocks noChangeAspect="1"/>
            </p:cNvPicPr>
            <p:nvPr>
              <p:custDataLst>
                <p:tags r:id="rId10"/>
              </p:custDataLst>
            </p:nvPr>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5A041D55-C4D2-3E66-0DD6-4920C930E9A7}"/>
                </a:ext>
              </a:extLst>
            </p:cNvPr>
            <p:cNvSpPr/>
            <p:nvPr/>
          </p:nvSpPr>
          <p:spPr>
            <a:xfrm>
              <a:off x="3279648" y="0"/>
              <a:ext cx="5730240" cy="1292352"/>
            </a:xfrm>
            <a:prstGeom prst="rect">
              <a:avLst/>
            </a:prstGeom>
            <a:solidFill>
              <a:srgbClr val="010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9" name="图片 18">
            <a:extLst>
              <a:ext uri="{FF2B5EF4-FFF2-40B4-BE49-F238E27FC236}">
                <a16:creationId xmlns:a16="http://schemas.microsoft.com/office/drawing/2014/main" id="{C4B4742A-8F22-F75D-953C-96A5A23E4FBD}"/>
              </a:ext>
            </a:extLst>
          </p:cNvPr>
          <p:cNvPicPr>
            <a:picLocks noChangeAspect="1"/>
          </p:cNvPicPr>
          <p:nvPr/>
        </p:nvPicPr>
        <p:blipFill>
          <a:blip r:embed="rId13">
            <a:alphaModFix amt="2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A_图片 9">
            <a:extLst>
              <a:ext uri="{FF2B5EF4-FFF2-40B4-BE49-F238E27FC236}">
                <a16:creationId xmlns:a16="http://schemas.microsoft.com/office/drawing/2014/main" id="{A3FF88FC-B09D-4FB7-A47D-E09AA0843EBE}"/>
              </a:ext>
            </a:extLst>
          </p:cNvPr>
          <p:cNvPicPr>
            <a:picLocks noChangeAspect="1"/>
          </p:cNvPicPr>
          <p:nvPr>
            <p:custDataLst>
              <p:tags r:id="rId1"/>
            </p:custDataLst>
          </p:nvPr>
        </p:nvPicPr>
        <p:blipFill>
          <a:blip r:embed="rId14"/>
          <a:stretch>
            <a:fillRect/>
          </a:stretch>
        </p:blipFill>
        <p:spPr>
          <a:xfrm>
            <a:off x="10262175" y="1053625"/>
            <a:ext cx="1652159" cy="1365622"/>
          </a:xfrm>
          <a:prstGeom prst="rect">
            <a:avLst/>
          </a:prstGeom>
        </p:spPr>
      </p:pic>
      <p:pic>
        <p:nvPicPr>
          <p:cNvPr id="11" name="PA_图片 10">
            <a:extLst>
              <a:ext uri="{FF2B5EF4-FFF2-40B4-BE49-F238E27FC236}">
                <a16:creationId xmlns:a16="http://schemas.microsoft.com/office/drawing/2014/main" id="{D5770514-10D7-47C8-8DDA-9098689871F0}"/>
              </a:ext>
            </a:extLst>
          </p:cNvPr>
          <p:cNvPicPr>
            <a:picLocks noChangeAspect="1"/>
          </p:cNvPicPr>
          <p:nvPr>
            <p:custDataLst>
              <p:tags r:id="rId2"/>
            </p:custDataLst>
          </p:nvPr>
        </p:nvPicPr>
        <p:blipFill>
          <a:blip r:embed="rId14"/>
          <a:stretch>
            <a:fillRect/>
          </a:stretch>
        </p:blipFill>
        <p:spPr>
          <a:xfrm>
            <a:off x="8608867" y="3983182"/>
            <a:ext cx="1204036" cy="995218"/>
          </a:xfrm>
          <a:prstGeom prst="rect">
            <a:avLst/>
          </a:prstGeom>
        </p:spPr>
      </p:pic>
      <p:pic>
        <p:nvPicPr>
          <p:cNvPr id="12" name="PA_图片 11">
            <a:extLst>
              <a:ext uri="{FF2B5EF4-FFF2-40B4-BE49-F238E27FC236}">
                <a16:creationId xmlns:a16="http://schemas.microsoft.com/office/drawing/2014/main" id="{F51C3F63-CD5B-4F0C-A973-8FC9C532443F}"/>
              </a:ext>
            </a:extLst>
          </p:cNvPr>
          <p:cNvPicPr>
            <a:picLocks noChangeAspect="1"/>
          </p:cNvPicPr>
          <p:nvPr>
            <p:custDataLst>
              <p:tags r:id="rId3"/>
            </p:custDataLst>
          </p:nvPr>
        </p:nvPicPr>
        <p:blipFill>
          <a:blip r:embed="rId14"/>
          <a:stretch>
            <a:fillRect/>
          </a:stretch>
        </p:blipFill>
        <p:spPr>
          <a:xfrm>
            <a:off x="-581316" y="2419247"/>
            <a:ext cx="2559750" cy="2115808"/>
          </a:xfrm>
          <a:prstGeom prst="rect">
            <a:avLst/>
          </a:prstGeom>
        </p:spPr>
      </p:pic>
      <p:pic>
        <p:nvPicPr>
          <p:cNvPr id="13" name="PA_图片 12">
            <a:extLst>
              <a:ext uri="{FF2B5EF4-FFF2-40B4-BE49-F238E27FC236}">
                <a16:creationId xmlns:a16="http://schemas.microsoft.com/office/drawing/2014/main" id="{315E0647-58A8-4014-88A0-6A76723F275F}"/>
              </a:ext>
            </a:extLst>
          </p:cNvPr>
          <p:cNvPicPr>
            <a:picLocks noChangeAspect="1"/>
          </p:cNvPicPr>
          <p:nvPr>
            <p:custDataLst>
              <p:tags r:id="rId4"/>
            </p:custDataLst>
          </p:nvPr>
        </p:nvPicPr>
        <p:blipFill>
          <a:blip r:embed="rId14"/>
          <a:stretch>
            <a:fillRect/>
          </a:stretch>
        </p:blipFill>
        <p:spPr>
          <a:xfrm>
            <a:off x="2766867" y="4677537"/>
            <a:ext cx="1347332" cy="1113662"/>
          </a:xfrm>
          <a:prstGeom prst="rect">
            <a:avLst/>
          </a:prstGeom>
        </p:spPr>
      </p:pic>
      <p:pic>
        <p:nvPicPr>
          <p:cNvPr id="14" name="PA_图片 13">
            <a:extLst>
              <a:ext uri="{FF2B5EF4-FFF2-40B4-BE49-F238E27FC236}">
                <a16:creationId xmlns:a16="http://schemas.microsoft.com/office/drawing/2014/main" id="{27434C6A-A885-40DC-9126-193309DBDF82}"/>
              </a:ext>
            </a:extLst>
          </p:cNvPr>
          <p:cNvPicPr>
            <a:picLocks noChangeAspect="1"/>
          </p:cNvPicPr>
          <p:nvPr>
            <p:custDataLst>
              <p:tags r:id="rId5"/>
            </p:custDataLst>
          </p:nvPr>
        </p:nvPicPr>
        <p:blipFill>
          <a:blip r:embed="rId14"/>
          <a:stretch>
            <a:fillRect/>
          </a:stretch>
        </p:blipFill>
        <p:spPr>
          <a:xfrm>
            <a:off x="2896176" y="238881"/>
            <a:ext cx="1971388" cy="1629487"/>
          </a:xfrm>
          <a:prstGeom prst="rect">
            <a:avLst/>
          </a:prstGeom>
        </p:spPr>
      </p:pic>
      <p:sp>
        <p:nvSpPr>
          <p:cNvPr id="15" name="PA_文本框 14">
            <a:extLst>
              <a:ext uri="{FF2B5EF4-FFF2-40B4-BE49-F238E27FC236}">
                <a16:creationId xmlns:a16="http://schemas.microsoft.com/office/drawing/2014/main" id="{B748A577-F8A1-4345-8D72-FC42F1985803}"/>
              </a:ext>
            </a:extLst>
          </p:cNvPr>
          <p:cNvSpPr txBox="1"/>
          <p:nvPr>
            <p:custDataLst>
              <p:tags r:id="rId6"/>
            </p:custDataLst>
          </p:nvPr>
        </p:nvSpPr>
        <p:spPr>
          <a:xfrm>
            <a:off x="3357909" y="2336336"/>
            <a:ext cx="5476179" cy="2308324"/>
          </a:xfrm>
          <a:prstGeom prst="rect">
            <a:avLst/>
          </a:prstGeom>
          <a:noFill/>
        </p:spPr>
        <p:txBody>
          <a:bodyPr wrap="none" rtlCol="0">
            <a:spAutoFit/>
          </a:bodyPr>
          <a:lstStyle/>
          <a:p>
            <a:r>
              <a:rPr lang="zh-CN" altLang="en-US" sz="9600" b="1" dirty="0">
                <a:gradFill>
                  <a:gsLst>
                    <a:gs pos="90000">
                      <a:srgbClr val="24FDA1"/>
                    </a:gs>
                    <a:gs pos="0">
                      <a:srgbClr val="02E0F8"/>
                    </a:gs>
                    <a:gs pos="100000">
                      <a:srgbClr val="24FDA1">
                        <a:alpha val="0"/>
                      </a:srgbClr>
                    </a:gs>
                  </a:gsLst>
                  <a:lin ang="5400000" scaled="0"/>
                </a:gradFill>
                <a:latin typeface="Microsoft YaHei" panose="020B0503020204020204" pitchFamily="34" charset="-122"/>
                <a:ea typeface="Microsoft YaHei" panose="020B0503020204020204" pitchFamily="34" charset="-122"/>
              </a:rPr>
              <a:t>聆听 零听</a:t>
            </a:r>
            <a:endParaRPr lang="en-US" altLang="zh-CN" sz="9600" spc="600" dirty="0">
              <a:gradFill>
                <a:gsLst>
                  <a:gs pos="90000">
                    <a:srgbClr val="24FDA1"/>
                  </a:gs>
                  <a:gs pos="0">
                    <a:srgbClr val="02E0F8"/>
                  </a:gs>
                  <a:gs pos="100000">
                    <a:srgbClr val="24FDA1">
                      <a:alpha val="0"/>
                    </a:srgbClr>
                  </a:gs>
                </a:gsLst>
                <a:lin ang="5400000" scaled="0"/>
              </a:gradFill>
              <a:effectLst>
                <a:outerShdw blurRad="50800" dist="38100" dir="8100000" algn="tr" rotWithShape="0">
                  <a:prstClr val="black">
                    <a:alpha val="40000"/>
                  </a:prstClr>
                </a:outerShdw>
              </a:effectLst>
              <a:latin typeface="Microsoft YaHei" panose="020B0503020204020204" pitchFamily="34" charset="-122"/>
              <a:ea typeface="Microsoft YaHei" panose="020B0503020204020204" pitchFamily="34" charset="-122"/>
              <a:cs typeface="+mn-ea"/>
              <a:sym typeface="+mn-lt"/>
            </a:endParaRPr>
          </a:p>
          <a:p>
            <a:endParaRPr lang="zh-CN" altLang="en-US" sz="4800" b="1" dirty="0">
              <a:gradFill>
                <a:gsLst>
                  <a:gs pos="90000">
                    <a:srgbClr val="24FDA1"/>
                  </a:gs>
                  <a:gs pos="0">
                    <a:srgbClr val="02E0F8"/>
                  </a:gs>
                  <a:gs pos="100000">
                    <a:srgbClr val="24FDA1">
                      <a:alpha val="0"/>
                    </a:srgbClr>
                  </a:gs>
                </a:gsLst>
                <a:lin ang="5400000" scaled="0"/>
              </a:gradFill>
              <a:latin typeface="BankGothic Md BT" panose="020B0807020203060204" pitchFamily="34" charset="0"/>
            </a:endParaRPr>
          </a:p>
        </p:txBody>
      </p:sp>
      <p:sp>
        <p:nvSpPr>
          <p:cNvPr id="16" name="PA_圆角矩形 15">
            <a:extLst>
              <a:ext uri="{FF2B5EF4-FFF2-40B4-BE49-F238E27FC236}">
                <a16:creationId xmlns:a16="http://schemas.microsoft.com/office/drawing/2014/main" id="{1D347838-3435-4917-8004-312EEA31D046}"/>
              </a:ext>
            </a:extLst>
          </p:cNvPr>
          <p:cNvSpPr/>
          <p:nvPr>
            <p:custDataLst>
              <p:tags r:id="rId7"/>
            </p:custDataLst>
          </p:nvPr>
        </p:nvSpPr>
        <p:spPr>
          <a:xfrm>
            <a:off x="4221017" y="4326554"/>
            <a:ext cx="3749964" cy="350983"/>
          </a:xfrm>
          <a:prstGeom prst="roundRect">
            <a:avLst>
              <a:gd name="adj" fmla="val 50000"/>
            </a:avLst>
          </a:prstGeom>
          <a:gradFill>
            <a:gsLst>
              <a:gs pos="0">
                <a:srgbClr val="03E0F8"/>
              </a:gs>
              <a:gs pos="100000">
                <a:srgbClr val="25FDA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A_文本框 16">
            <a:extLst>
              <a:ext uri="{FF2B5EF4-FFF2-40B4-BE49-F238E27FC236}">
                <a16:creationId xmlns:a16="http://schemas.microsoft.com/office/drawing/2014/main" id="{BB80F866-4B00-44AB-99CC-67CFA4C0805E}"/>
              </a:ext>
            </a:extLst>
          </p:cNvPr>
          <p:cNvSpPr txBox="1"/>
          <p:nvPr>
            <p:custDataLst>
              <p:tags r:id="rId8"/>
            </p:custDataLst>
          </p:nvPr>
        </p:nvSpPr>
        <p:spPr>
          <a:xfrm>
            <a:off x="4949226" y="4308205"/>
            <a:ext cx="2214068"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架 起 沟 通 的 桥 梁</a:t>
            </a:r>
            <a:endParaRPr lang="zh-CN" altLang="en-US" dirty="0">
              <a:solidFill>
                <a:srgbClr val="000041"/>
              </a:solidFill>
              <a:latin typeface="Microsoft YaHei" panose="020B0503020204020204" pitchFamily="34" charset="-122"/>
              <a:ea typeface="Microsoft YaHei" panose="020B0503020204020204" pitchFamily="34" charset="-122"/>
            </a:endParaRPr>
          </a:p>
        </p:txBody>
      </p:sp>
      <p:sp>
        <p:nvSpPr>
          <p:cNvPr id="18" name="PA_文本框 17">
            <a:extLst>
              <a:ext uri="{FF2B5EF4-FFF2-40B4-BE49-F238E27FC236}">
                <a16:creationId xmlns:a16="http://schemas.microsoft.com/office/drawing/2014/main" id="{96EE08BA-4230-4F31-9732-D1E2194A1B5A}"/>
              </a:ext>
            </a:extLst>
          </p:cNvPr>
          <p:cNvSpPr txBox="1"/>
          <p:nvPr>
            <p:custDataLst>
              <p:tags r:id="rId9"/>
            </p:custDataLst>
          </p:nvPr>
        </p:nvSpPr>
        <p:spPr>
          <a:xfrm>
            <a:off x="4221017" y="2019137"/>
            <a:ext cx="3775393" cy="400110"/>
          </a:xfrm>
          <a:prstGeom prst="rect">
            <a:avLst/>
          </a:prstGeom>
          <a:noFill/>
        </p:spPr>
        <p:txBody>
          <a:bodyPr wrap="none" rtlCol="0">
            <a:spAutoFit/>
          </a:bodyPr>
          <a:lstStyle/>
          <a:p>
            <a:r>
              <a:rPr lang="zh-CN" altLang="en-US" sz="2000" dirty="0">
                <a:gradFill>
                  <a:gsLst>
                    <a:gs pos="0">
                      <a:srgbClr val="02E0F8"/>
                    </a:gs>
                    <a:gs pos="100000">
                      <a:srgbClr val="24FDA1"/>
                    </a:gs>
                  </a:gsLst>
                  <a:lin ang="0" scaled="0"/>
                </a:gradFill>
                <a:latin typeface="造字工房毅黑（非商用）常规体" pitchFamily="2" charset="-122"/>
                <a:ea typeface="造字工房毅黑（非商用）常规体" pitchFamily="2" charset="-122"/>
              </a:rPr>
              <a:t>基于断层扫描的穿戴式手语识别</a:t>
            </a:r>
          </a:p>
        </p:txBody>
      </p:sp>
    </p:spTree>
    <p:extLst>
      <p:ext uri="{BB962C8B-B14F-4D97-AF65-F5344CB8AC3E}">
        <p14:creationId xmlns:p14="http://schemas.microsoft.com/office/powerpoint/2010/main" val="3038310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D67233-3F7C-43A3-A03B-AE469E19E0EE}"/>
              </a:ext>
            </a:extLst>
          </p:cNvPr>
          <p:cNvSpPr/>
          <p:nvPr/>
        </p:nvSpPr>
        <p:spPr>
          <a:xfrm>
            <a:off x="6096000" y="966124"/>
            <a:ext cx="5818568" cy="1665071"/>
          </a:xfrm>
          <a:prstGeom prst="rect">
            <a:avLst/>
          </a:prstGeom>
          <a:noFill/>
        </p:spPr>
        <p:txBody>
          <a:bodyPr wrap="square">
            <a:spAutoFit/>
          </a:bodyPr>
          <a:lstStyle/>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FZHei-B01S" panose="02010601030101010101" pitchFamily="2" charset="-122"/>
              </a:rPr>
              <a:t>松紧弹簧结构和硅胶材料，适配不同粗细的手臂</a:t>
            </a: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FZHei-B01S" panose="02010601030101010101" pitchFamily="2" charset="-122"/>
              </a:rPr>
              <a:t>铜箔电极，柔性材料采集数据，贴合度更高</a:t>
            </a: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sym typeface="FZHei-B01S" panose="02010601030101010101" pitchFamily="2" charset="-122"/>
            </a:endParaRPr>
          </a:p>
          <a:p>
            <a:pPr marL="285750" marR="0" indent="-285750" defTabSz="1217930" fontAlgn="auto">
              <a:lnSpc>
                <a:spcPts val="2000"/>
              </a:lnSpc>
              <a:spcBef>
                <a:spcPts val="0"/>
              </a:spcBef>
              <a:spcAft>
                <a:spcPts val="0"/>
              </a:spcAft>
              <a:buClrTx/>
              <a:buSzTx/>
              <a:buFont typeface="Arial" panose="020B0604020202020204" pitchFamily="34" charset="0"/>
              <a:buChar char="•"/>
              <a:defRPr/>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sym typeface="FZHei-B01S" panose="02010601030101010101" pitchFamily="2" charset="-122"/>
              </a:rPr>
              <a:t>相比于目前的产品，体量更小、价格更低、稳定性更强</a:t>
            </a:r>
          </a:p>
          <a:p>
            <a:pPr>
              <a:lnSpc>
                <a:spcPct val="150000"/>
              </a:lnSpc>
              <a:defRPr/>
            </a:pPr>
            <a:endParaRPr lang="en-US" altLang="zh-CN" sz="1400" dirty="0">
              <a:latin typeface="+mj-ea"/>
              <a:cs typeface="Calibri"/>
            </a:endParaRPr>
          </a:p>
        </p:txBody>
      </p:sp>
      <p:sp>
        <p:nvSpPr>
          <p:cNvPr id="7" name="Rectangle 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E8A77B5B-C82F-4AAA-A190-98CB305BF0FE}"/>
              </a:ext>
            </a:extLst>
          </p:cNvPr>
          <p:cNvSpPr/>
          <p:nvPr/>
        </p:nvSpPr>
        <p:spPr>
          <a:xfrm>
            <a:off x="1384723" y="4815155"/>
            <a:ext cx="10807277" cy="20428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C6A91EE4-579C-4EC8-B99F-EBE1CCDA2532}"/>
              </a:ext>
            </a:extLst>
          </p:cNvPr>
          <p:cNvSpPr/>
          <p:nvPr/>
        </p:nvSpPr>
        <p:spPr>
          <a:xfrm>
            <a:off x="2098251" y="3124200"/>
            <a:ext cx="2978947" cy="373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1E09D564-8672-4F9C-AAB7-3B82F74F6C8E}"/>
              </a:ext>
            </a:extLst>
          </p:cNvPr>
          <p:cNvSpPr/>
          <p:nvPr/>
        </p:nvSpPr>
        <p:spPr>
          <a:xfrm>
            <a:off x="5298888" y="3150833"/>
            <a:ext cx="2978947" cy="3733799"/>
          </a:xfrm>
          <a:prstGeom prst="rect">
            <a:avLst/>
          </a:prstGeom>
          <a:gradFill>
            <a:gsLst>
              <a:gs pos="100000">
                <a:schemeClr val="tx1">
                  <a:lumMod val="85000"/>
                  <a:lumOff val="15000"/>
                </a:schemeClr>
              </a:gs>
              <a:gs pos="1000">
                <a:srgbClr val="18F5E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A00EE203-6D03-4F6A-B4A4-55C5C50DCDC7}"/>
              </a:ext>
            </a:extLst>
          </p:cNvPr>
          <p:cNvSpPr/>
          <p:nvPr/>
        </p:nvSpPr>
        <p:spPr>
          <a:xfrm>
            <a:off x="8499524" y="3124200"/>
            <a:ext cx="2978947" cy="373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1D6CA3ED-BDCA-4AD0-A141-3970068B0321}"/>
              </a:ext>
            </a:extLst>
          </p:cNvPr>
          <p:cNvGrpSpPr/>
          <p:nvPr/>
        </p:nvGrpSpPr>
        <p:grpSpPr>
          <a:xfrm>
            <a:off x="2258437" y="4960905"/>
            <a:ext cx="2658575" cy="697025"/>
            <a:chOff x="2221622" y="4960905"/>
            <a:chExt cx="2658575" cy="697025"/>
          </a:xfrm>
        </p:grpSpPr>
        <p:sp>
          <p:nvSpPr>
            <p:cNvPr id="27" name="Rectangle 26">
              <a:extLst>
                <a:ext uri="{FF2B5EF4-FFF2-40B4-BE49-F238E27FC236}">
                  <a16:creationId xmlns:a16="http://schemas.microsoft.com/office/drawing/2014/main" id="{B3C32D46-85D6-4523-BF23-4DC790ABB580}"/>
                </a:ext>
              </a:extLst>
            </p:cNvPr>
            <p:cNvSpPr/>
            <p:nvPr/>
          </p:nvSpPr>
          <p:spPr>
            <a:xfrm>
              <a:off x="2221622" y="5316746"/>
              <a:ext cx="2658575" cy="341184"/>
            </a:xfrm>
            <a:prstGeom prst="rect">
              <a:avLst/>
            </a:prstGeom>
            <a:noFill/>
          </p:spPr>
          <p:txBody>
            <a:bodyPr wrap="square">
              <a:spAutoFit/>
            </a:bodyPr>
            <a:lstStyle/>
            <a:p>
              <a:pPr>
                <a:lnSpc>
                  <a:spcPct val="150000"/>
                </a:lnSpc>
                <a:defRPr/>
              </a:pPr>
              <a:r>
                <a:rPr lang="zh-CN" altLang="en-US" sz="1200" dirty="0">
                  <a:latin typeface="+mj-ea"/>
                  <a:cs typeface="Calibri"/>
                </a:rPr>
                <a:t>制作</a:t>
              </a:r>
              <a:r>
                <a:rPr lang="en-US" altLang="zh-CN" sz="1200" dirty="0">
                  <a:latin typeface="+mj-ea"/>
                  <a:cs typeface="Calibri"/>
                </a:rPr>
                <a:t>PCB</a:t>
              </a:r>
              <a:r>
                <a:rPr lang="zh-CN" altLang="en-US" sz="1200" dirty="0">
                  <a:latin typeface="+mj-ea"/>
                  <a:cs typeface="Calibri"/>
                </a:rPr>
                <a:t>电路板，实现基本功能</a:t>
              </a:r>
              <a:endParaRPr lang="en-US" altLang="zh-CN" sz="1200" dirty="0">
                <a:latin typeface="+mj-ea"/>
                <a:cs typeface="Calibri"/>
              </a:endParaRPr>
            </a:p>
          </p:txBody>
        </p:sp>
        <p:sp>
          <p:nvSpPr>
            <p:cNvPr id="28" name="Rectangle 27">
              <a:extLst>
                <a:ext uri="{FF2B5EF4-FFF2-40B4-BE49-F238E27FC236}">
                  <a16:creationId xmlns:a16="http://schemas.microsoft.com/office/drawing/2014/main" id="{78B87852-A556-473F-92B5-7A541BD70434}"/>
                </a:ext>
              </a:extLst>
            </p:cNvPr>
            <p:cNvSpPr/>
            <p:nvPr/>
          </p:nvSpPr>
          <p:spPr>
            <a:xfrm>
              <a:off x="2221622" y="4960905"/>
              <a:ext cx="2363737" cy="369332"/>
            </a:xfrm>
            <a:prstGeom prst="rect">
              <a:avLst/>
            </a:prstGeom>
          </p:spPr>
          <p:txBody>
            <a:bodyPr wrap="square">
              <a:spAutoFit/>
            </a:bodyPr>
            <a:lstStyle/>
            <a:p>
              <a:r>
                <a:rPr lang="en-US" b="1" dirty="0" err="1">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第一版本</a:t>
              </a:r>
              <a:endParaRPr lang="en-US" b="1"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grpSp>
      <p:grpSp>
        <p:nvGrpSpPr>
          <p:cNvPr id="30" name="Group 29"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6DF79990-331A-4FF6-B5F7-846720E01453}"/>
              </a:ext>
            </a:extLst>
          </p:cNvPr>
          <p:cNvGrpSpPr/>
          <p:nvPr/>
        </p:nvGrpSpPr>
        <p:grpSpPr>
          <a:xfrm>
            <a:off x="5495648" y="4960905"/>
            <a:ext cx="2585426" cy="974024"/>
            <a:chOff x="2221622" y="4960905"/>
            <a:chExt cx="2585426" cy="974024"/>
          </a:xfrm>
        </p:grpSpPr>
        <p:sp>
          <p:nvSpPr>
            <p:cNvPr id="31" name="Rectangle 30">
              <a:extLst>
                <a:ext uri="{FF2B5EF4-FFF2-40B4-BE49-F238E27FC236}">
                  <a16:creationId xmlns:a16="http://schemas.microsoft.com/office/drawing/2014/main" id="{7EC00F70-3AB5-456C-87DB-AA40F487D040}"/>
                </a:ext>
              </a:extLst>
            </p:cNvPr>
            <p:cNvSpPr/>
            <p:nvPr/>
          </p:nvSpPr>
          <p:spPr>
            <a:xfrm>
              <a:off x="2221622" y="5316746"/>
              <a:ext cx="2585426" cy="618183"/>
            </a:xfrm>
            <a:prstGeom prst="rect">
              <a:avLst/>
            </a:prstGeom>
            <a:noFill/>
          </p:spPr>
          <p:txBody>
            <a:bodyPr wrap="square">
              <a:spAutoFit/>
            </a:bodyPr>
            <a:lstStyle/>
            <a:p>
              <a:pPr>
                <a:lnSpc>
                  <a:spcPct val="150000"/>
                </a:lnSpc>
                <a:defRPr/>
              </a:pPr>
              <a:r>
                <a:rPr lang="zh-CN" altLang="en-US" sz="1200" dirty="0">
                  <a:solidFill>
                    <a:schemeClr val="bg1"/>
                  </a:solidFill>
                  <a:latin typeface="+mj-ea"/>
                  <a:cs typeface="Calibri"/>
                </a:rPr>
                <a:t>手环结构重新设计，采用弹力结构和柔性硅胶材料，提升使用体验</a:t>
              </a:r>
              <a:endParaRPr lang="en-US" altLang="zh-CN" sz="1200" dirty="0">
                <a:solidFill>
                  <a:schemeClr val="bg1"/>
                </a:solidFill>
                <a:latin typeface="+mj-ea"/>
                <a:cs typeface="Calibri"/>
              </a:endParaRPr>
            </a:p>
          </p:txBody>
        </p:sp>
        <p:sp>
          <p:nvSpPr>
            <p:cNvPr id="32" name="Rectangle 31">
              <a:extLst>
                <a:ext uri="{FF2B5EF4-FFF2-40B4-BE49-F238E27FC236}">
                  <a16:creationId xmlns:a16="http://schemas.microsoft.com/office/drawing/2014/main" id="{6B913D67-9383-4381-8CD6-9C22F91D415A}"/>
                </a:ext>
              </a:extLst>
            </p:cNvPr>
            <p:cNvSpPr/>
            <p:nvPr/>
          </p:nvSpPr>
          <p:spPr>
            <a:xfrm>
              <a:off x="2221622" y="4960905"/>
              <a:ext cx="2363737" cy="369332"/>
            </a:xfrm>
            <a:prstGeom prst="rect">
              <a:avLst/>
            </a:prstGeom>
          </p:spPr>
          <p:txBody>
            <a:bodyPr wrap="square">
              <a:spAutoFit/>
            </a:bodyPr>
            <a:lstStyle/>
            <a:p>
              <a:r>
                <a:rPr lang="en-US" b="1" dirty="0" err="1">
                  <a:solidFill>
                    <a:schemeClr val="bg1"/>
                  </a:solidFill>
                  <a:latin typeface="Raleway" panose="020B0503030101060003" pitchFamily="34" charset="0"/>
                  <a:ea typeface="Open Sans" panose="020B0606030504020204" pitchFamily="34" charset="0"/>
                  <a:cs typeface="Open Sans" panose="020B0606030504020204" pitchFamily="34" charset="0"/>
                </a:rPr>
                <a:t>第二版本</a:t>
              </a:r>
              <a:endParaRPr lang="en-US" b="1" dirty="0">
                <a:solidFill>
                  <a:schemeClr val="bg1"/>
                </a:solidFill>
                <a:latin typeface="Raleway" panose="020B0503030101060003" pitchFamily="34" charset="0"/>
                <a:ea typeface="Open Sans" panose="020B0606030504020204" pitchFamily="34" charset="0"/>
                <a:cs typeface="Open Sans" panose="020B0606030504020204" pitchFamily="34" charset="0"/>
              </a:endParaRPr>
            </a:p>
          </p:txBody>
        </p:sp>
      </p:grpSp>
      <p:grpSp>
        <p:nvGrpSpPr>
          <p:cNvPr id="33" name="Group 3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C7755473-3FEA-4C63-86FE-AAE6B5C9181B}"/>
              </a:ext>
            </a:extLst>
          </p:cNvPr>
          <p:cNvGrpSpPr/>
          <p:nvPr/>
        </p:nvGrpSpPr>
        <p:grpSpPr>
          <a:xfrm>
            <a:off x="8685891" y="4960905"/>
            <a:ext cx="2606213" cy="697025"/>
            <a:chOff x="2221622" y="4960905"/>
            <a:chExt cx="2606213" cy="697025"/>
          </a:xfrm>
        </p:grpSpPr>
        <p:sp>
          <p:nvSpPr>
            <p:cNvPr id="34" name="Rectangle 33">
              <a:extLst>
                <a:ext uri="{FF2B5EF4-FFF2-40B4-BE49-F238E27FC236}">
                  <a16:creationId xmlns:a16="http://schemas.microsoft.com/office/drawing/2014/main" id="{9B22FBFA-4C38-4CFE-BEA8-8E6EC739A95C}"/>
                </a:ext>
              </a:extLst>
            </p:cNvPr>
            <p:cNvSpPr/>
            <p:nvPr/>
          </p:nvSpPr>
          <p:spPr>
            <a:xfrm>
              <a:off x="2221622" y="5316746"/>
              <a:ext cx="2606213" cy="341184"/>
            </a:xfrm>
            <a:prstGeom prst="rect">
              <a:avLst/>
            </a:prstGeom>
            <a:noFill/>
          </p:spPr>
          <p:txBody>
            <a:bodyPr wrap="square">
              <a:spAutoFit/>
            </a:bodyPr>
            <a:lstStyle/>
            <a:p>
              <a:pPr>
                <a:lnSpc>
                  <a:spcPct val="150000"/>
                </a:lnSpc>
                <a:defRPr/>
              </a:pPr>
              <a:r>
                <a:rPr lang="zh-CN" altLang="en-US" sz="1200" dirty="0">
                  <a:latin typeface="+mj-ea"/>
                  <a:cs typeface="Calibri"/>
                </a:rPr>
                <a:t>手环造型设计，兼顾美观时尚</a:t>
              </a:r>
              <a:endParaRPr lang="en-US" altLang="zh-CN" sz="1200" dirty="0">
                <a:latin typeface="+mj-ea"/>
                <a:cs typeface="Calibri"/>
              </a:endParaRPr>
            </a:p>
          </p:txBody>
        </p:sp>
        <p:sp>
          <p:nvSpPr>
            <p:cNvPr id="35" name="Rectangle 34">
              <a:extLst>
                <a:ext uri="{FF2B5EF4-FFF2-40B4-BE49-F238E27FC236}">
                  <a16:creationId xmlns:a16="http://schemas.microsoft.com/office/drawing/2014/main" id="{0DBE871F-BF55-424E-813C-72A03FB05ED3}"/>
                </a:ext>
              </a:extLst>
            </p:cNvPr>
            <p:cNvSpPr/>
            <p:nvPr/>
          </p:nvSpPr>
          <p:spPr>
            <a:xfrm>
              <a:off x="2221622" y="4960905"/>
              <a:ext cx="2363737" cy="369332"/>
            </a:xfrm>
            <a:prstGeom prst="rect">
              <a:avLst/>
            </a:prstGeom>
          </p:spPr>
          <p:txBody>
            <a:bodyPr wrap="square">
              <a:spAutoFit/>
            </a:bodyPr>
            <a:lstStyle/>
            <a:p>
              <a:r>
                <a:rPr lang="zh-CN" altLang="en-US" b="1"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概念</a:t>
              </a:r>
              <a:r>
                <a:rPr lang="en-US" b="1" dirty="0" err="1">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版本</a:t>
              </a:r>
              <a:endParaRPr lang="en-US" b="1"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grpSp>
      <p:sp>
        <p:nvSpPr>
          <p:cNvPr id="25" name="Parallelogram 43">
            <a:extLst>
              <a:ext uri="{FF2B5EF4-FFF2-40B4-BE49-F238E27FC236}">
                <a16:creationId xmlns:a16="http://schemas.microsoft.com/office/drawing/2014/main" id="{5768B15F-DE59-6D3B-225A-3ED89E515563}"/>
              </a:ext>
            </a:extLst>
          </p:cNvPr>
          <p:cNvSpPr/>
          <p:nvPr/>
        </p:nvSpPr>
        <p:spPr>
          <a:xfrm>
            <a:off x="532735" y="563897"/>
            <a:ext cx="2065096"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22" name="图片 10" descr="C:\Users\wxg\AppData\Local\Temp\WeChat Files\1848f58f1f340c155136b14e2c5505c.png">
            <a:extLst>
              <a:ext uri="{FF2B5EF4-FFF2-40B4-BE49-F238E27FC236}">
                <a16:creationId xmlns:a16="http://schemas.microsoft.com/office/drawing/2014/main" id="{848D54E3-D4A4-4B42-3F52-3579BA9E2AD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 t="-331" r="7026" b="12762"/>
          <a:stretch/>
        </p:blipFill>
        <p:spPr>
          <a:xfrm>
            <a:off x="8513355" y="2548096"/>
            <a:ext cx="2978946" cy="2258530"/>
          </a:xfrm>
          <a:prstGeom prst="rect">
            <a:avLst/>
          </a:prstGeom>
          <a:noFill/>
          <a:ln>
            <a:noFill/>
          </a:ln>
          <a:effectLst>
            <a:outerShdw blurRad="152400" dist="76200" dir="2700000" sx="1000" sy="1000" algn="tl" rotWithShape="0">
              <a:prstClr val="black"/>
            </a:outerShdw>
          </a:effectLst>
        </p:spPr>
      </p:pic>
      <p:pic>
        <p:nvPicPr>
          <p:cNvPr id="24" name="图片 8">
            <a:extLst>
              <a:ext uri="{FF2B5EF4-FFF2-40B4-BE49-F238E27FC236}">
                <a16:creationId xmlns:a16="http://schemas.microsoft.com/office/drawing/2014/main" id="{8BE7BC0D-012E-A626-2CA4-C34DD66631A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537" t="35247" r="11665" b="26928"/>
          <a:stretch/>
        </p:blipFill>
        <p:spPr>
          <a:xfrm>
            <a:off x="5312718" y="2548096"/>
            <a:ext cx="2978947" cy="2258529"/>
          </a:xfrm>
          <a:prstGeom prst="rect">
            <a:avLst/>
          </a:prstGeom>
          <a:noFill/>
          <a:ln>
            <a:noFill/>
          </a:ln>
        </p:spPr>
      </p:pic>
      <p:pic>
        <p:nvPicPr>
          <p:cNvPr id="37" name="图片 17" descr="桌子上放了游戏机&#10;&#10;低可信度描述已自动生成">
            <a:extLst>
              <a:ext uri="{FF2B5EF4-FFF2-40B4-BE49-F238E27FC236}">
                <a16:creationId xmlns:a16="http://schemas.microsoft.com/office/drawing/2014/main" id="{979FE635-2971-D767-9F12-C3E6A4B6E5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082710" y="2556626"/>
            <a:ext cx="3010028" cy="2258529"/>
          </a:xfrm>
          <a:prstGeom prst="rect">
            <a:avLst/>
          </a:prstGeom>
          <a:noFill/>
          <a:ln>
            <a:noFill/>
          </a:ln>
        </p:spPr>
      </p:pic>
      <p:sp>
        <p:nvSpPr>
          <p:cNvPr id="39"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3E4B1C2E-F8AC-1166-6A82-2306F693D9F2}"/>
              </a:ext>
            </a:extLst>
          </p:cNvPr>
          <p:cNvSpPr/>
          <p:nvPr/>
        </p:nvSpPr>
        <p:spPr>
          <a:xfrm>
            <a:off x="359226" y="553739"/>
            <a:ext cx="4557786" cy="646331"/>
          </a:xfrm>
          <a:prstGeom prst="rect">
            <a:avLst/>
          </a:prstGeom>
          <a:noFill/>
        </p:spPr>
        <p:txBody>
          <a:bodyPr wrap="square" rtlCol="0">
            <a:spAutoFit/>
          </a:bodyPr>
          <a:lstStyle/>
          <a:p>
            <a:r>
              <a:rPr lang="zh-CN" altLang="en-US" sz="3600" b="1" dirty="0">
                <a:solidFill>
                  <a:schemeClr val="tx1">
                    <a:lumMod val="75000"/>
                    <a:lumOff val="25000"/>
                  </a:schemeClr>
                </a:solidFill>
                <a:latin typeface="苹方 特粗" panose="020B0800000000000000" charset="-122"/>
                <a:ea typeface="苹方 特粗" panose="020B0800000000000000" charset="-122"/>
              </a:rPr>
              <a:t>体验好</a:t>
            </a:r>
          </a:p>
        </p:txBody>
      </p:sp>
      <p:sp>
        <p:nvSpPr>
          <p:cNvPr id="40" name="文本框 39">
            <a:extLst>
              <a:ext uri="{FF2B5EF4-FFF2-40B4-BE49-F238E27FC236}">
                <a16:creationId xmlns:a16="http://schemas.microsoft.com/office/drawing/2014/main" id="{3185475A-77A5-48AA-85B8-0798A89739F7}"/>
              </a:ext>
            </a:extLst>
          </p:cNvPr>
          <p:cNvSpPr txBox="1"/>
          <p:nvPr/>
        </p:nvSpPr>
        <p:spPr>
          <a:xfrm>
            <a:off x="1385305" y="1199252"/>
            <a:ext cx="6152224" cy="400110"/>
          </a:xfrm>
          <a:prstGeom prst="rect">
            <a:avLst/>
          </a:prstGeom>
          <a:noFill/>
        </p:spPr>
        <p:txBody>
          <a:bodyPr wrap="square">
            <a:spAutoFit/>
          </a:bodyPr>
          <a:lstStyle/>
          <a:p>
            <a:r>
              <a:rPr lang="zh-CN" altLang="en-US" sz="2000" dirty="0">
                <a:solidFill>
                  <a:schemeClr val="tx1">
                    <a:lumMod val="75000"/>
                    <a:lumOff val="25000"/>
                  </a:schemeClr>
                </a:solidFill>
                <a:latin typeface="苹方 特粗" panose="020B0800000000000000" charset="-122"/>
                <a:ea typeface="苹方 特粗" panose="020B0800000000000000" charset="-122"/>
              </a:rPr>
              <a:t>我们的产品设计</a:t>
            </a:r>
            <a:endParaRPr lang="zh-CN" altLang="zh-CN" sz="2000" dirty="0">
              <a:solidFill>
                <a:schemeClr val="tx1">
                  <a:lumMod val="75000"/>
                  <a:lumOff val="25000"/>
                </a:schemeClr>
              </a:solidFill>
              <a:latin typeface="苹方 特粗" panose="020B0800000000000000" charset="-122"/>
              <a:ea typeface="苹方 特粗" panose="020B0800000000000000" charset="-122"/>
            </a:endParaRPr>
          </a:p>
        </p:txBody>
      </p:sp>
    </p:spTree>
    <p:extLst>
      <p:ext uri="{BB962C8B-B14F-4D97-AF65-F5344CB8AC3E}">
        <p14:creationId xmlns:p14="http://schemas.microsoft.com/office/powerpoint/2010/main" val="2884627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3D459178-1F85-DF0E-3EF5-EFD85DBC9133}"/>
              </a:ext>
            </a:extLst>
          </p:cNvPr>
          <p:cNvSpPr/>
          <p:nvPr/>
        </p:nvSpPr>
        <p:spPr>
          <a:xfrm>
            <a:off x="559540" y="557820"/>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259A6DEE-83C5-426B-8FB4-84A05A0CE9FC}"/>
              </a:ext>
            </a:extLst>
          </p:cNvPr>
          <p:cNvSpPr/>
          <p:nvPr/>
        </p:nvSpPr>
        <p:spPr>
          <a:xfrm>
            <a:off x="345742" y="557820"/>
            <a:ext cx="4557786" cy="646331"/>
          </a:xfrm>
          <a:prstGeom prst="rect">
            <a:avLst/>
          </a:prstGeom>
          <a:noFill/>
        </p:spPr>
        <p:txBody>
          <a:bodyPr wrap="square" rtlCol="0">
            <a:spAutoFit/>
          </a:bodyPr>
          <a:lstStyle/>
          <a:p>
            <a:r>
              <a:rPr lang="zh-CN" altLang="en-US" sz="3600" b="1" dirty="0">
                <a:solidFill>
                  <a:schemeClr val="tx1">
                    <a:lumMod val="75000"/>
                    <a:lumOff val="25000"/>
                  </a:schemeClr>
                </a:solidFill>
                <a:latin typeface="苹方 特粗" panose="020B0800000000000000" charset="-122"/>
                <a:ea typeface="苹方 特粗" panose="020B0800000000000000" charset="-122"/>
              </a:rPr>
              <a:t>体验好</a:t>
            </a:r>
          </a:p>
        </p:txBody>
      </p:sp>
      <p:sp>
        <p:nvSpPr>
          <p:cNvPr id="11" name="文本框 10">
            <a:extLst>
              <a:ext uri="{FF2B5EF4-FFF2-40B4-BE49-F238E27FC236}">
                <a16:creationId xmlns:a16="http://schemas.microsoft.com/office/drawing/2014/main" id="{694B9475-0EF2-7D1E-840B-E4425DA6FD6A}"/>
              </a:ext>
            </a:extLst>
          </p:cNvPr>
          <p:cNvSpPr txBox="1"/>
          <p:nvPr/>
        </p:nvSpPr>
        <p:spPr>
          <a:xfrm>
            <a:off x="1371821" y="1203333"/>
            <a:ext cx="6152224" cy="400110"/>
          </a:xfrm>
          <a:prstGeom prst="rect">
            <a:avLst/>
          </a:prstGeom>
          <a:noFill/>
        </p:spPr>
        <p:txBody>
          <a:bodyPr wrap="square">
            <a:spAutoFit/>
          </a:bodyPr>
          <a:lstStyle/>
          <a:p>
            <a:r>
              <a:rPr lang="zh-CN" altLang="en-US" sz="2000" dirty="0">
                <a:solidFill>
                  <a:schemeClr val="tx1">
                    <a:lumMod val="75000"/>
                    <a:lumOff val="25000"/>
                  </a:schemeClr>
                </a:solidFill>
                <a:latin typeface="苹方 特粗" panose="020B0800000000000000" charset="-122"/>
                <a:ea typeface="苹方 特粗" panose="020B0800000000000000" charset="-122"/>
              </a:rPr>
              <a:t>我们的交互方式</a:t>
            </a:r>
            <a:endParaRPr lang="zh-CN" altLang="zh-CN" sz="2000" dirty="0">
              <a:solidFill>
                <a:schemeClr val="tx1">
                  <a:lumMod val="75000"/>
                  <a:lumOff val="25000"/>
                </a:schemeClr>
              </a:solidFill>
              <a:latin typeface="苹方 特粗" panose="020B0800000000000000" charset="-122"/>
              <a:ea typeface="苹方 特粗" panose="020B0800000000000000" charset="-122"/>
            </a:endParaRPr>
          </a:p>
        </p:txBody>
      </p:sp>
      <p:pic>
        <p:nvPicPr>
          <p:cNvPr id="8" name="图片 7">
            <a:extLst>
              <a:ext uri="{FF2B5EF4-FFF2-40B4-BE49-F238E27FC236}">
                <a16:creationId xmlns:a16="http://schemas.microsoft.com/office/drawing/2014/main" id="{81CC9C77-89F5-B151-2FC4-FADAB5419C8C}"/>
              </a:ext>
            </a:extLst>
          </p:cNvPr>
          <p:cNvPicPr>
            <a:picLocks noChangeAspect="1"/>
          </p:cNvPicPr>
          <p:nvPr/>
        </p:nvPicPr>
        <p:blipFill>
          <a:blip r:embed="rId2">
            <a:alphaModFix amt="50000"/>
          </a:blip>
          <a:stretch>
            <a:fillRect/>
          </a:stretch>
        </p:blipFill>
        <p:spPr>
          <a:xfrm rot="181940">
            <a:off x="7460302" y="1559679"/>
            <a:ext cx="1046572" cy="2132637"/>
          </a:xfrm>
          <a:prstGeom prst="rect">
            <a:avLst/>
          </a:prstGeom>
        </p:spPr>
      </p:pic>
      <p:pic>
        <p:nvPicPr>
          <p:cNvPr id="9" name="图片 8">
            <a:extLst>
              <a:ext uri="{FF2B5EF4-FFF2-40B4-BE49-F238E27FC236}">
                <a16:creationId xmlns:a16="http://schemas.microsoft.com/office/drawing/2014/main" id="{1E89E8BD-EECA-EE2D-21C1-FC996D7C3A4D}"/>
              </a:ext>
            </a:extLst>
          </p:cNvPr>
          <p:cNvPicPr>
            <a:picLocks noChangeAspect="1"/>
          </p:cNvPicPr>
          <p:nvPr/>
        </p:nvPicPr>
        <p:blipFill>
          <a:blip r:embed="rId3"/>
          <a:stretch>
            <a:fillRect/>
          </a:stretch>
        </p:blipFill>
        <p:spPr>
          <a:xfrm>
            <a:off x="1437319" y="2521222"/>
            <a:ext cx="1178000" cy="2009813"/>
          </a:xfrm>
          <a:prstGeom prst="rect">
            <a:avLst/>
          </a:prstGeom>
        </p:spPr>
      </p:pic>
      <p:pic>
        <p:nvPicPr>
          <p:cNvPr id="12" name="图片 11">
            <a:extLst>
              <a:ext uri="{FF2B5EF4-FFF2-40B4-BE49-F238E27FC236}">
                <a16:creationId xmlns:a16="http://schemas.microsoft.com/office/drawing/2014/main" id="{9058C458-0DCB-A1BB-E825-1F669CD78852}"/>
              </a:ext>
            </a:extLst>
          </p:cNvPr>
          <p:cNvPicPr>
            <a:picLocks noChangeAspect="1"/>
          </p:cNvPicPr>
          <p:nvPr/>
        </p:nvPicPr>
        <p:blipFill>
          <a:blip r:embed="rId4"/>
          <a:stretch>
            <a:fillRect/>
          </a:stretch>
        </p:blipFill>
        <p:spPr>
          <a:xfrm>
            <a:off x="8888457" y="2805499"/>
            <a:ext cx="2089221" cy="1826012"/>
          </a:xfrm>
          <a:prstGeom prst="rect">
            <a:avLst/>
          </a:prstGeom>
        </p:spPr>
      </p:pic>
      <p:sp>
        <p:nvSpPr>
          <p:cNvPr id="13" name="右箭头 8">
            <a:extLst>
              <a:ext uri="{FF2B5EF4-FFF2-40B4-BE49-F238E27FC236}">
                <a16:creationId xmlns:a16="http://schemas.microsoft.com/office/drawing/2014/main" id="{AD861E0A-5EFA-5D6C-0C81-BCD1AD5DC739}"/>
              </a:ext>
            </a:extLst>
          </p:cNvPr>
          <p:cNvSpPr/>
          <p:nvPr/>
        </p:nvSpPr>
        <p:spPr>
          <a:xfrm>
            <a:off x="4161161" y="2554757"/>
            <a:ext cx="1039363" cy="28569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同心圆 9">
            <a:extLst>
              <a:ext uri="{FF2B5EF4-FFF2-40B4-BE49-F238E27FC236}">
                <a16:creationId xmlns:a16="http://schemas.microsoft.com/office/drawing/2014/main" id="{59525F21-CF93-52A4-816A-C96B70F9A3C7}"/>
              </a:ext>
            </a:extLst>
          </p:cNvPr>
          <p:cNvSpPr/>
          <p:nvPr/>
        </p:nvSpPr>
        <p:spPr>
          <a:xfrm>
            <a:off x="5933404" y="2248956"/>
            <a:ext cx="707010" cy="707010"/>
          </a:xfrm>
          <a:prstGeom prst="donut">
            <a:avLst/>
          </a:prstGeom>
          <a:solidFill>
            <a:srgbClr val="6AE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右箭头 11">
            <a:extLst>
              <a:ext uri="{FF2B5EF4-FFF2-40B4-BE49-F238E27FC236}">
                <a16:creationId xmlns:a16="http://schemas.microsoft.com/office/drawing/2014/main" id="{502E47C7-81A5-57FF-679C-761DF1B4600B}"/>
              </a:ext>
            </a:extLst>
          </p:cNvPr>
          <p:cNvSpPr/>
          <p:nvPr/>
        </p:nvSpPr>
        <p:spPr>
          <a:xfrm rot="10800000">
            <a:off x="4088174" y="4542764"/>
            <a:ext cx="1039363" cy="28569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同心圆 12">
            <a:extLst>
              <a:ext uri="{FF2B5EF4-FFF2-40B4-BE49-F238E27FC236}">
                <a16:creationId xmlns:a16="http://schemas.microsoft.com/office/drawing/2014/main" id="{19CB0E6B-7BE2-A3C0-942C-F9B37EF2753C}"/>
              </a:ext>
            </a:extLst>
          </p:cNvPr>
          <p:cNvSpPr/>
          <p:nvPr/>
        </p:nvSpPr>
        <p:spPr>
          <a:xfrm>
            <a:off x="5933404" y="4282515"/>
            <a:ext cx="707010" cy="707010"/>
          </a:xfrm>
          <a:prstGeom prst="donut">
            <a:avLst/>
          </a:prstGeom>
          <a:solidFill>
            <a:srgbClr val="6AE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矩形 16">
            <a:extLst>
              <a:ext uri="{FF2B5EF4-FFF2-40B4-BE49-F238E27FC236}">
                <a16:creationId xmlns:a16="http://schemas.microsoft.com/office/drawing/2014/main" id="{26266FEA-6DAB-44EA-376A-9857CEA52F0B}"/>
              </a:ext>
            </a:extLst>
          </p:cNvPr>
          <p:cNvSpPr/>
          <p:nvPr/>
        </p:nvSpPr>
        <p:spPr>
          <a:xfrm>
            <a:off x="4092528" y="2086417"/>
            <a:ext cx="1107996" cy="369332"/>
          </a:xfrm>
          <a:prstGeom prst="rect">
            <a:avLst/>
          </a:prstGeom>
        </p:spPr>
        <p:txBody>
          <a:bodyPr wrap="none">
            <a:spAutoFit/>
          </a:bodyPr>
          <a:lstStyle/>
          <a:p>
            <a:r>
              <a:rPr lang="zh-CN" altLang="en-US" dirty="0"/>
              <a:t>手势识别</a:t>
            </a:r>
            <a:endParaRPr lang="en-US" altLang="zh-CN" dirty="0"/>
          </a:p>
        </p:txBody>
      </p:sp>
      <p:sp>
        <p:nvSpPr>
          <p:cNvPr id="18" name="矩形 17">
            <a:extLst>
              <a:ext uri="{FF2B5EF4-FFF2-40B4-BE49-F238E27FC236}">
                <a16:creationId xmlns:a16="http://schemas.microsoft.com/office/drawing/2014/main" id="{BDA2A642-2503-2BEF-AA43-9235FC612BE4}"/>
              </a:ext>
            </a:extLst>
          </p:cNvPr>
          <p:cNvSpPr/>
          <p:nvPr/>
        </p:nvSpPr>
        <p:spPr>
          <a:xfrm>
            <a:off x="7686366" y="2441331"/>
            <a:ext cx="1107996" cy="369332"/>
          </a:xfrm>
          <a:prstGeom prst="rect">
            <a:avLst/>
          </a:prstGeom>
        </p:spPr>
        <p:txBody>
          <a:bodyPr wrap="none">
            <a:spAutoFit/>
          </a:bodyPr>
          <a:lstStyle/>
          <a:p>
            <a:r>
              <a:rPr lang="zh-CN" altLang="en-US" dirty="0"/>
              <a:t>语音输出</a:t>
            </a:r>
          </a:p>
        </p:txBody>
      </p:sp>
      <p:sp>
        <p:nvSpPr>
          <p:cNvPr id="19" name="矩形 18">
            <a:extLst>
              <a:ext uri="{FF2B5EF4-FFF2-40B4-BE49-F238E27FC236}">
                <a16:creationId xmlns:a16="http://schemas.microsoft.com/office/drawing/2014/main" id="{0622D939-A57A-61E9-A3DD-4D8E42A0E8D5}"/>
              </a:ext>
            </a:extLst>
          </p:cNvPr>
          <p:cNvSpPr/>
          <p:nvPr/>
        </p:nvSpPr>
        <p:spPr>
          <a:xfrm>
            <a:off x="3511093" y="4927470"/>
            <a:ext cx="2262158" cy="369332"/>
          </a:xfrm>
          <a:prstGeom prst="rect">
            <a:avLst/>
          </a:prstGeom>
        </p:spPr>
        <p:txBody>
          <a:bodyPr wrap="none">
            <a:spAutoFit/>
          </a:bodyPr>
          <a:lstStyle/>
          <a:p>
            <a:r>
              <a:rPr lang="zh-CN" altLang="en-US" dirty="0"/>
              <a:t>文字转化、图像转化</a:t>
            </a:r>
          </a:p>
        </p:txBody>
      </p:sp>
      <p:pic>
        <p:nvPicPr>
          <p:cNvPr id="20" name="图片 19">
            <a:extLst>
              <a:ext uri="{FF2B5EF4-FFF2-40B4-BE49-F238E27FC236}">
                <a16:creationId xmlns:a16="http://schemas.microsoft.com/office/drawing/2014/main" id="{5C916A7F-4DAE-B249-47E6-9FAACEAD46F2}"/>
              </a:ext>
            </a:extLst>
          </p:cNvPr>
          <p:cNvPicPr>
            <a:picLocks noChangeAspect="1"/>
          </p:cNvPicPr>
          <p:nvPr/>
        </p:nvPicPr>
        <p:blipFill>
          <a:blip r:embed="rId2">
            <a:alphaModFix amt="50000"/>
          </a:blip>
          <a:stretch>
            <a:fillRect/>
          </a:stretch>
        </p:blipFill>
        <p:spPr>
          <a:xfrm rot="10800000">
            <a:off x="7446281" y="3786476"/>
            <a:ext cx="1046572" cy="2132637"/>
          </a:xfrm>
          <a:prstGeom prst="rect">
            <a:avLst/>
          </a:prstGeom>
        </p:spPr>
      </p:pic>
      <p:sp>
        <p:nvSpPr>
          <p:cNvPr id="21" name="矩形 20">
            <a:extLst>
              <a:ext uri="{FF2B5EF4-FFF2-40B4-BE49-F238E27FC236}">
                <a16:creationId xmlns:a16="http://schemas.microsoft.com/office/drawing/2014/main" id="{AB3DE64F-103E-9F35-E582-97DC42FFEE69}"/>
              </a:ext>
            </a:extLst>
          </p:cNvPr>
          <p:cNvSpPr/>
          <p:nvPr/>
        </p:nvSpPr>
        <p:spPr>
          <a:xfrm>
            <a:off x="7647696" y="4555841"/>
            <a:ext cx="1107996" cy="369332"/>
          </a:xfrm>
          <a:prstGeom prst="rect">
            <a:avLst/>
          </a:prstGeom>
        </p:spPr>
        <p:txBody>
          <a:bodyPr wrap="none">
            <a:spAutoFit/>
          </a:bodyPr>
          <a:lstStyle/>
          <a:p>
            <a:r>
              <a:rPr lang="zh-CN" altLang="en-US" dirty="0"/>
              <a:t>语音输入</a:t>
            </a:r>
          </a:p>
        </p:txBody>
      </p:sp>
      <p:sp>
        <p:nvSpPr>
          <p:cNvPr id="22" name="文本框 21">
            <a:extLst>
              <a:ext uri="{FF2B5EF4-FFF2-40B4-BE49-F238E27FC236}">
                <a16:creationId xmlns:a16="http://schemas.microsoft.com/office/drawing/2014/main" id="{9F2A898F-E363-BBDA-C16E-F134EAF8FDDC}"/>
              </a:ext>
            </a:extLst>
          </p:cNvPr>
          <p:cNvSpPr txBox="1"/>
          <p:nvPr/>
        </p:nvSpPr>
        <p:spPr>
          <a:xfrm>
            <a:off x="4907476" y="6034330"/>
            <a:ext cx="6152224" cy="646331"/>
          </a:xfrm>
          <a:prstGeom prst="rect">
            <a:avLst/>
          </a:prstGeom>
          <a:noFill/>
        </p:spPr>
        <p:txBody>
          <a:bodyPr wrap="square">
            <a:spAutoFit/>
          </a:bodyPr>
          <a:lstStyle/>
          <a:p>
            <a:r>
              <a:rPr lang="zh-CN" altLang="en-US" sz="3600" b="1" dirty="0">
                <a:solidFill>
                  <a:schemeClr val="tx1">
                    <a:lumMod val="75000"/>
                    <a:lumOff val="25000"/>
                  </a:schemeClr>
                </a:solidFill>
                <a:latin typeface="苹方 特粗" panose="020B0800000000000000" charset="-122"/>
                <a:ea typeface="苹方 特粗" panose="020B0800000000000000" charset="-122"/>
              </a:rPr>
              <a:t>实现双向互动</a:t>
            </a:r>
            <a:endParaRPr lang="zh-CN" altLang="zh-CN" sz="3600" b="1" dirty="0">
              <a:solidFill>
                <a:schemeClr val="tx1">
                  <a:lumMod val="75000"/>
                  <a:lumOff val="25000"/>
                </a:schemeClr>
              </a:solidFill>
              <a:latin typeface="苹方 特粗" panose="020B0800000000000000" charset="-122"/>
              <a:ea typeface="苹方 特粗" panose="020B0800000000000000" charset="-122"/>
            </a:endParaRPr>
          </a:p>
        </p:txBody>
      </p:sp>
    </p:spTree>
    <p:extLst>
      <p:ext uri="{BB962C8B-B14F-4D97-AF65-F5344CB8AC3E}">
        <p14:creationId xmlns:p14="http://schemas.microsoft.com/office/powerpoint/2010/main" val="2788790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7907FD9-1595-7910-4D80-F71A0C1DC898}"/>
              </a:ext>
            </a:extLst>
          </p:cNvPr>
          <p:cNvPicPr>
            <a:picLocks noChangeAspect="1"/>
          </p:cNvPicPr>
          <p:nvPr/>
        </p:nvPicPr>
        <p:blipFill rotWithShape="1">
          <a:blip r:embed="rId2"/>
          <a:srcRect t="17714"/>
          <a:stretch/>
        </p:blipFill>
        <p:spPr>
          <a:xfrm>
            <a:off x="6596141" y="4595348"/>
            <a:ext cx="5591996" cy="2286236"/>
          </a:xfrm>
          <a:prstGeom prst="rect">
            <a:avLst/>
          </a:prstGeom>
        </p:spPr>
      </p:pic>
      <p:pic>
        <p:nvPicPr>
          <p:cNvPr id="3" name="图片 2">
            <a:extLst>
              <a:ext uri="{FF2B5EF4-FFF2-40B4-BE49-F238E27FC236}">
                <a16:creationId xmlns:a16="http://schemas.microsoft.com/office/drawing/2014/main" id="{52DE704D-0F22-F807-158F-7A5FE12D2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578" y="2342170"/>
            <a:ext cx="5595859" cy="2283747"/>
          </a:xfrm>
          <a:prstGeom prst="rect">
            <a:avLst/>
          </a:prstGeom>
        </p:spPr>
      </p:pic>
      <p:pic>
        <p:nvPicPr>
          <p:cNvPr id="4" name="图片 3">
            <a:extLst>
              <a:ext uri="{FF2B5EF4-FFF2-40B4-BE49-F238E27FC236}">
                <a16:creationId xmlns:a16="http://schemas.microsoft.com/office/drawing/2014/main" id="{F6AA743A-7B18-8C54-5688-AF666F8A6400}"/>
              </a:ext>
            </a:extLst>
          </p:cNvPr>
          <p:cNvPicPr>
            <a:picLocks noChangeAspect="1"/>
          </p:cNvPicPr>
          <p:nvPr/>
        </p:nvPicPr>
        <p:blipFill rotWithShape="1">
          <a:blip r:embed="rId4">
            <a:extLst>
              <a:ext uri="{28A0092B-C50C-407E-A947-70E740481C1C}">
                <a14:useLocalDpi xmlns:a14="http://schemas.microsoft.com/office/drawing/2010/main" val="0"/>
              </a:ext>
            </a:extLst>
          </a:blip>
          <a:srcRect t="25263"/>
          <a:stretch/>
        </p:blipFill>
        <p:spPr>
          <a:xfrm>
            <a:off x="6605578" y="-18189"/>
            <a:ext cx="5509767" cy="2360359"/>
          </a:xfrm>
          <a:prstGeom prst="rect">
            <a:avLst/>
          </a:prstGeom>
        </p:spPr>
      </p:pic>
      <p:sp>
        <p:nvSpPr>
          <p:cNvPr id="5" name="Rectangle: Rounded Corners 3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279E87CF-E283-D6D9-9299-5D6B85FFDBC4}"/>
              </a:ext>
            </a:extLst>
          </p:cNvPr>
          <p:cNvSpPr/>
          <p:nvPr/>
        </p:nvSpPr>
        <p:spPr>
          <a:xfrm rot="10800000" flipH="1">
            <a:off x="7498623" y="-28011"/>
            <a:ext cx="4693377" cy="6909594"/>
          </a:xfrm>
          <a:prstGeom prst="roundRect">
            <a:avLst>
              <a:gd name="adj" fmla="val 0"/>
            </a:avLst>
          </a:prstGeom>
          <a:gradFill>
            <a:gsLst>
              <a:gs pos="51000">
                <a:srgbClr val="3E6B81">
                  <a:alpha val="65000"/>
                </a:srgbClr>
              </a:gs>
              <a:gs pos="100000">
                <a:schemeClr val="tx1">
                  <a:lumMod val="85000"/>
                  <a:lumOff val="15000"/>
                  <a:alpha val="90000"/>
                </a:schemeClr>
              </a:gs>
              <a:gs pos="1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椭圆 5">
            <a:extLst>
              <a:ext uri="{FF2B5EF4-FFF2-40B4-BE49-F238E27FC236}">
                <a16:creationId xmlns:a16="http://schemas.microsoft.com/office/drawing/2014/main" id="{88609366-4390-3795-A5F0-7D06CD08F6F7}"/>
              </a:ext>
            </a:extLst>
          </p:cNvPr>
          <p:cNvSpPr/>
          <p:nvPr/>
        </p:nvSpPr>
        <p:spPr>
          <a:xfrm>
            <a:off x="6373719" y="1202997"/>
            <a:ext cx="389686" cy="3896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haroni" panose="02010803020104030203" pitchFamily="2" charset="-79"/>
                <a:cs typeface="Aharoni" panose="02010803020104030203" pitchFamily="2" charset="-79"/>
              </a:rPr>
              <a:t>1</a:t>
            </a:r>
            <a:endParaRPr lang="zh-CN" altLang="en-US" sz="2800" b="1" dirty="0">
              <a:latin typeface="Aharoni" panose="02010803020104030203" pitchFamily="2" charset="-79"/>
              <a:cs typeface="Aharoni" panose="02010803020104030203" pitchFamily="2" charset="-79"/>
            </a:endParaRPr>
          </a:p>
        </p:txBody>
      </p:sp>
      <p:sp>
        <p:nvSpPr>
          <p:cNvPr id="7" name="TextBox 26">
            <a:extLst>
              <a:ext uri="{FF2B5EF4-FFF2-40B4-BE49-F238E27FC236}">
                <a16:creationId xmlns:a16="http://schemas.microsoft.com/office/drawing/2014/main" id="{3354E5B8-7C48-067E-C626-1774920E2162}"/>
              </a:ext>
            </a:extLst>
          </p:cNvPr>
          <p:cNvSpPr txBox="1"/>
          <p:nvPr/>
        </p:nvSpPr>
        <p:spPr>
          <a:xfrm>
            <a:off x="8681201" y="1230859"/>
            <a:ext cx="3257421" cy="1231106"/>
          </a:xfrm>
          <a:prstGeom prst="rect">
            <a:avLst/>
          </a:prstGeom>
          <a:noFill/>
        </p:spPr>
        <p:txBody>
          <a:bodyPr wrap="square" rtlCol="0">
            <a:spAutoFit/>
          </a:bodyPr>
          <a:lstStyle/>
          <a:p>
            <a:pPr algn="r"/>
            <a:r>
              <a:rPr lang="zh-CN" altLang="en-US" sz="5400" dirty="0">
                <a:solidFill>
                  <a:schemeClr val="accent1">
                    <a:lumMod val="10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r>
              <a:rPr lang="zh-CN" altLang="en-US" sz="20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a:t>
            </a:r>
            <a:r>
              <a:rPr lang="zh-CN" altLang="en-US" sz="5400" dirty="0">
                <a:solidFill>
                  <a:schemeClr val="accent1">
                    <a:lumMod val="10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r>
              <a:rPr lang="en-US" altLang="zh-CN" sz="5400" b="1" dirty="0">
                <a:solidFill>
                  <a:schemeClr val="bg1"/>
                </a:solidFill>
                <a:latin typeface="Raleway" panose="020B0503030101060003" pitchFamily="34" charset="0"/>
                <a:ea typeface="Lato" panose="020F0502020204030203" pitchFamily="34" charset="0"/>
                <a:cs typeface="Lato" panose="020F0502020204030203" pitchFamily="34" charset="0"/>
                <a:sym typeface="字魂105号-简雅黑" panose="00000500000000000000" pitchFamily="2" charset="-122"/>
              </a:rPr>
              <a:t>2</a:t>
            </a:r>
            <a:r>
              <a:rPr lang="en-US" sz="5400" b="1" dirty="0">
                <a:solidFill>
                  <a:schemeClr val="bg1"/>
                </a:solidFill>
                <a:latin typeface="Raleway" panose="020B0503030101060003" pitchFamily="34" charset="0"/>
                <a:ea typeface="Lato" panose="020F0502020204030203" pitchFamily="34" charset="0"/>
                <a:cs typeface="Lato" panose="020F0502020204030203" pitchFamily="34" charset="0"/>
              </a:rPr>
              <a:t>000</a:t>
            </a:r>
          </a:p>
          <a:p>
            <a:pPr algn="r"/>
            <a:r>
              <a:rPr lang="en-US" sz="2000" dirty="0" err="1">
                <a:solidFill>
                  <a:schemeClr val="bg1"/>
                </a:solidFill>
                <a:latin typeface="Raleway" panose="020B0503030101060003" pitchFamily="34" charset="0"/>
                <a:ea typeface="Lato" panose="020F0502020204030203" pitchFamily="34" charset="0"/>
                <a:cs typeface="Lato" panose="020F0502020204030203" pitchFamily="34" charset="0"/>
              </a:rPr>
              <a:t>基础手环</a:t>
            </a:r>
            <a:endParaRPr lang="id-ID" sz="2000" dirty="0">
              <a:solidFill>
                <a:schemeClr val="bg1"/>
              </a:solidFill>
              <a:latin typeface="Raleway" panose="020B0503030101060003" pitchFamily="34" charset="0"/>
              <a:ea typeface="Lato" panose="020F0502020204030203" pitchFamily="34" charset="0"/>
              <a:cs typeface="Lato" panose="020F0502020204030203" pitchFamily="34" charset="0"/>
            </a:endParaRPr>
          </a:p>
        </p:txBody>
      </p:sp>
      <p:sp>
        <p:nvSpPr>
          <p:cNvPr id="8" name="TextBox 26">
            <a:extLst>
              <a:ext uri="{FF2B5EF4-FFF2-40B4-BE49-F238E27FC236}">
                <a16:creationId xmlns:a16="http://schemas.microsoft.com/office/drawing/2014/main" id="{084E9B9A-4AE6-7C95-13EF-748A6D9E5363}"/>
              </a:ext>
            </a:extLst>
          </p:cNvPr>
          <p:cNvSpPr txBox="1"/>
          <p:nvPr/>
        </p:nvSpPr>
        <p:spPr>
          <a:xfrm>
            <a:off x="8681201" y="3315738"/>
            <a:ext cx="3257421" cy="1231106"/>
          </a:xfrm>
          <a:prstGeom prst="rect">
            <a:avLst/>
          </a:prstGeom>
          <a:noFill/>
        </p:spPr>
        <p:txBody>
          <a:bodyPr wrap="square" rtlCol="0">
            <a:spAutoFit/>
          </a:bodyPr>
          <a:lstStyle/>
          <a:p>
            <a:pPr algn="r"/>
            <a:r>
              <a:rPr lang="zh-CN" altLang="en-US" sz="5400" dirty="0">
                <a:solidFill>
                  <a:schemeClr val="accent1">
                    <a:lumMod val="10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r>
              <a:rPr lang="zh-CN" altLang="en-US" sz="20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a:t>
            </a:r>
            <a:r>
              <a:rPr lang="zh-CN" altLang="en-US" sz="5400" dirty="0">
                <a:solidFill>
                  <a:schemeClr val="accent1">
                    <a:lumMod val="10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r>
              <a:rPr lang="en-US" altLang="zh-CN" sz="5400" b="1" dirty="0">
                <a:solidFill>
                  <a:schemeClr val="bg1"/>
                </a:solidFill>
                <a:latin typeface="Raleway" panose="020B0503030101060003" pitchFamily="34" charset="0"/>
                <a:ea typeface="Lato" panose="020F0502020204030203" pitchFamily="34" charset="0"/>
                <a:cs typeface="Lato" panose="020F0502020204030203" pitchFamily="34" charset="0"/>
                <a:sym typeface="字魂105号-简雅黑" panose="00000500000000000000" pitchFamily="2" charset="-122"/>
              </a:rPr>
              <a:t>3</a:t>
            </a:r>
            <a:r>
              <a:rPr lang="en-US" sz="5400" b="1" dirty="0">
                <a:solidFill>
                  <a:schemeClr val="bg1"/>
                </a:solidFill>
                <a:latin typeface="Raleway" panose="020B0503030101060003" pitchFamily="34" charset="0"/>
                <a:ea typeface="Lato" panose="020F0502020204030203" pitchFamily="34" charset="0"/>
                <a:cs typeface="Lato" panose="020F0502020204030203" pitchFamily="34" charset="0"/>
              </a:rPr>
              <a:t>00</a:t>
            </a:r>
            <a:r>
              <a:rPr lang="en-US" sz="1600" b="1" dirty="0">
                <a:solidFill>
                  <a:schemeClr val="bg1"/>
                </a:solidFill>
                <a:latin typeface="Raleway" panose="020B0503030101060003" pitchFamily="34" charset="0"/>
                <a:ea typeface="Lato" panose="020F0502020204030203" pitchFamily="34" charset="0"/>
                <a:cs typeface="Lato" panose="020F0502020204030203" pitchFamily="34" charset="0"/>
              </a:rPr>
              <a:t>年费</a:t>
            </a:r>
          </a:p>
          <a:p>
            <a:pPr algn="r"/>
            <a:r>
              <a:rPr lang="en-US" sz="2000" dirty="0" err="1">
                <a:solidFill>
                  <a:schemeClr val="bg1"/>
                </a:solidFill>
                <a:latin typeface="Raleway" panose="020B0503030101060003" pitchFamily="34" charset="0"/>
                <a:ea typeface="Lato" panose="020F0502020204030203" pitchFamily="34" charset="0"/>
                <a:cs typeface="Lato" panose="020F0502020204030203" pitchFamily="34" charset="0"/>
              </a:rPr>
              <a:t>随身手语翻译</a:t>
            </a:r>
            <a:endParaRPr lang="id-ID" sz="2000" dirty="0">
              <a:solidFill>
                <a:schemeClr val="bg1"/>
              </a:solidFill>
              <a:latin typeface="Raleway" panose="020B0503030101060003" pitchFamily="34" charset="0"/>
              <a:ea typeface="Lato" panose="020F0502020204030203" pitchFamily="34" charset="0"/>
              <a:cs typeface="Lato" panose="020F0502020204030203" pitchFamily="34" charset="0"/>
            </a:endParaRPr>
          </a:p>
        </p:txBody>
      </p:sp>
      <p:sp>
        <p:nvSpPr>
          <p:cNvPr id="9" name="TextBox 26">
            <a:extLst>
              <a:ext uri="{FF2B5EF4-FFF2-40B4-BE49-F238E27FC236}">
                <a16:creationId xmlns:a16="http://schemas.microsoft.com/office/drawing/2014/main" id="{EB9DDA67-D6BF-4A28-5B6C-C79931F70C6B}"/>
              </a:ext>
            </a:extLst>
          </p:cNvPr>
          <p:cNvSpPr txBox="1"/>
          <p:nvPr/>
        </p:nvSpPr>
        <p:spPr>
          <a:xfrm>
            <a:off x="7729760" y="5528194"/>
            <a:ext cx="4208862" cy="1231106"/>
          </a:xfrm>
          <a:prstGeom prst="rect">
            <a:avLst/>
          </a:prstGeom>
          <a:noFill/>
        </p:spPr>
        <p:txBody>
          <a:bodyPr wrap="square" rtlCol="0">
            <a:spAutoFit/>
          </a:bodyPr>
          <a:lstStyle/>
          <a:p>
            <a:pPr algn="r"/>
            <a:r>
              <a:rPr lang="zh-CN" altLang="en-US" sz="5400" dirty="0">
                <a:solidFill>
                  <a:schemeClr val="accent1">
                    <a:lumMod val="10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r>
              <a:rPr lang="zh-CN" altLang="en-US" sz="20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a:t>
            </a:r>
            <a:r>
              <a:rPr lang="zh-CN" altLang="en-US" sz="5400" dirty="0">
                <a:solidFill>
                  <a:schemeClr val="accent1">
                    <a:lumMod val="10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r>
              <a:rPr lang="en-US" altLang="zh-CN" sz="5400" b="1" dirty="0">
                <a:solidFill>
                  <a:schemeClr val="bg1"/>
                </a:solidFill>
                <a:latin typeface="Raleway" panose="020B0503030101060003" pitchFamily="34" charset="0"/>
                <a:ea typeface="Lato" panose="020F0502020204030203" pitchFamily="34" charset="0"/>
                <a:cs typeface="Lato" panose="020F0502020204030203" pitchFamily="34" charset="0"/>
                <a:sym typeface="字魂105号-简雅黑" panose="00000500000000000000" pitchFamily="2" charset="-122"/>
              </a:rPr>
              <a:t>5</a:t>
            </a:r>
            <a:r>
              <a:rPr lang="en-US" sz="5400" b="1" dirty="0">
                <a:solidFill>
                  <a:schemeClr val="bg1"/>
                </a:solidFill>
                <a:latin typeface="Raleway" panose="020B0503030101060003" pitchFamily="34" charset="0"/>
                <a:ea typeface="Lato" panose="020F0502020204030203" pitchFamily="34" charset="0"/>
                <a:cs typeface="Lato" panose="020F0502020204030203" pitchFamily="34" charset="0"/>
              </a:rPr>
              <a:t>0</a:t>
            </a:r>
            <a:r>
              <a:rPr lang="en-US" altLang="zh-CN" sz="5400" b="1" dirty="0">
                <a:solidFill>
                  <a:schemeClr val="bg1"/>
                </a:solidFill>
                <a:latin typeface="Raleway" panose="020B0503030101060003" pitchFamily="34" charset="0"/>
                <a:ea typeface="Lato" panose="020F0502020204030203" pitchFamily="34" charset="0"/>
                <a:cs typeface="Lato" panose="020F0502020204030203" pitchFamily="34" charset="0"/>
              </a:rPr>
              <a:t>00</a:t>
            </a:r>
            <a:endParaRPr lang="en-US" sz="1600" b="1" dirty="0">
              <a:solidFill>
                <a:schemeClr val="bg1"/>
              </a:solidFill>
              <a:latin typeface="Raleway" panose="020B0503030101060003" pitchFamily="34" charset="0"/>
              <a:ea typeface="Lato" panose="020F0502020204030203" pitchFamily="34" charset="0"/>
              <a:cs typeface="Lato" panose="020F0502020204030203" pitchFamily="34" charset="0"/>
            </a:endParaRPr>
          </a:p>
          <a:p>
            <a:pPr algn="r"/>
            <a:r>
              <a:rPr lang="en-US" sz="2000" dirty="0" err="1">
                <a:solidFill>
                  <a:schemeClr val="bg1"/>
                </a:solidFill>
                <a:latin typeface="Raleway" panose="020B0503030101060003" pitchFamily="34" charset="0"/>
                <a:ea typeface="Lato" panose="020F0502020204030203" pitchFamily="34" charset="0"/>
                <a:cs typeface="Lato" panose="020F0502020204030203" pitchFamily="34" charset="0"/>
              </a:rPr>
              <a:t>配套</a:t>
            </a:r>
            <a:r>
              <a:rPr lang="zh-CN" altLang="en-US" sz="2000" dirty="0">
                <a:solidFill>
                  <a:schemeClr val="bg1"/>
                </a:solidFill>
                <a:latin typeface="Raleway" panose="020B0503030101060003" pitchFamily="34" charset="0"/>
                <a:ea typeface="Lato" panose="020F0502020204030203" pitchFamily="34" charset="0"/>
                <a:cs typeface="Lato" panose="020F0502020204030203" pitchFamily="34" charset="0"/>
              </a:rPr>
              <a:t>智能</a:t>
            </a:r>
            <a:r>
              <a:rPr lang="en-US" sz="2000" dirty="0" err="1">
                <a:solidFill>
                  <a:schemeClr val="bg1"/>
                </a:solidFill>
                <a:latin typeface="Raleway" panose="020B0503030101060003" pitchFamily="34" charset="0"/>
                <a:ea typeface="Lato" panose="020F0502020204030203" pitchFamily="34" charset="0"/>
                <a:cs typeface="Lato" panose="020F0502020204030203" pitchFamily="34" charset="0"/>
              </a:rPr>
              <a:t>眼镜</a:t>
            </a:r>
            <a:endParaRPr lang="id-ID" sz="2000" dirty="0">
              <a:solidFill>
                <a:schemeClr val="bg1"/>
              </a:solidFill>
              <a:latin typeface="Raleway" panose="020B0503030101060003" pitchFamily="34" charset="0"/>
              <a:ea typeface="Lato" panose="020F0502020204030203" pitchFamily="34" charset="0"/>
              <a:cs typeface="Lato" panose="020F0502020204030203" pitchFamily="34" charset="0"/>
            </a:endParaRPr>
          </a:p>
        </p:txBody>
      </p:sp>
      <p:sp>
        <p:nvSpPr>
          <p:cNvPr id="10" name="椭圆 9">
            <a:extLst>
              <a:ext uri="{FF2B5EF4-FFF2-40B4-BE49-F238E27FC236}">
                <a16:creationId xmlns:a16="http://schemas.microsoft.com/office/drawing/2014/main" id="{70BD11DF-77A9-EDA3-F980-B3F4294C92BC}"/>
              </a:ext>
            </a:extLst>
          </p:cNvPr>
          <p:cNvSpPr/>
          <p:nvPr/>
        </p:nvSpPr>
        <p:spPr>
          <a:xfrm>
            <a:off x="6362222" y="3574805"/>
            <a:ext cx="389686" cy="3896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haroni" panose="02010803020104030203" pitchFamily="2" charset="-79"/>
                <a:cs typeface="Aharoni" panose="02010803020104030203" pitchFamily="2" charset="-79"/>
              </a:rPr>
              <a:t>2</a:t>
            </a:r>
            <a:endParaRPr lang="zh-CN" altLang="en-US" sz="2800" b="1" dirty="0">
              <a:latin typeface="Aharoni" panose="02010803020104030203" pitchFamily="2" charset="-79"/>
              <a:cs typeface="Aharoni" panose="02010803020104030203" pitchFamily="2" charset="-79"/>
            </a:endParaRPr>
          </a:p>
        </p:txBody>
      </p:sp>
      <p:sp>
        <p:nvSpPr>
          <p:cNvPr id="11" name="椭圆 10">
            <a:extLst>
              <a:ext uri="{FF2B5EF4-FFF2-40B4-BE49-F238E27FC236}">
                <a16:creationId xmlns:a16="http://schemas.microsoft.com/office/drawing/2014/main" id="{E7222D8B-0DDB-098A-AE0E-466B79B53CAC}"/>
              </a:ext>
            </a:extLst>
          </p:cNvPr>
          <p:cNvSpPr/>
          <p:nvPr/>
        </p:nvSpPr>
        <p:spPr>
          <a:xfrm>
            <a:off x="6375515" y="5967822"/>
            <a:ext cx="389686" cy="3896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haroni" panose="02010803020104030203" pitchFamily="2" charset="-79"/>
                <a:cs typeface="Aharoni" panose="02010803020104030203" pitchFamily="2" charset="-79"/>
              </a:rPr>
              <a:t>3</a:t>
            </a:r>
            <a:endParaRPr lang="zh-CN" altLang="en-US" sz="2800" b="1" dirty="0">
              <a:latin typeface="Aharoni" panose="02010803020104030203" pitchFamily="2" charset="-79"/>
              <a:cs typeface="Aharoni" panose="02010803020104030203" pitchFamily="2" charset="-79"/>
            </a:endParaRPr>
          </a:p>
        </p:txBody>
      </p:sp>
      <p:sp>
        <p:nvSpPr>
          <p:cNvPr id="12" name="矩形 11">
            <a:extLst>
              <a:ext uri="{FF2B5EF4-FFF2-40B4-BE49-F238E27FC236}">
                <a16:creationId xmlns:a16="http://schemas.microsoft.com/office/drawing/2014/main" id="{A259FBB3-FAAF-0464-FA04-DE1994000515}"/>
              </a:ext>
            </a:extLst>
          </p:cNvPr>
          <p:cNvSpPr/>
          <p:nvPr/>
        </p:nvSpPr>
        <p:spPr>
          <a:xfrm>
            <a:off x="5557123" y="1167007"/>
            <a:ext cx="800219" cy="461665"/>
          </a:xfrm>
          <a:prstGeom prst="rect">
            <a:avLst/>
          </a:prstGeom>
        </p:spPr>
        <p:txBody>
          <a:bodyPr wrap="none">
            <a:spAutoFit/>
          </a:bodyPr>
          <a:lstStyle/>
          <a:p>
            <a:r>
              <a:rPr lang="zh-CN" altLang="en-US" sz="2400" b="1" dirty="0">
                <a:solidFill>
                  <a:schemeClr val="tx1">
                    <a:lumMod val="75000"/>
                    <a:lumOff val="25000"/>
                  </a:schemeClr>
                </a:solidFill>
                <a:latin typeface="苹方 特粗" panose="020B0800000000000000" charset="-122"/>
                <a:ea typeface="苹方 特粗" panose="020B0800000000000000" charset="-122"/>
              </a:rPr>
              <a:t>产品</a:t>
            </a:r>
            <a:endParaRPr lang="zh-CN" altLang="zh-CN" sz="2400" b="1" dirty="0">
              <a:solidFill>
                <a:schemeClr val="tx1">
                  <a:lumMod val="75000"/>
                  <a:lumOff val="25000"/>
                </a:schemeClr>
              </a:solidFill>
              <a:latin typeface="苹方 特粗" panose="020B0800000000000000" charset="-122"/>
              <a:ea typeface="苹方 特粗" panose="020B0800000000000000" charset="-122"/>
            </a:endParaRPr>
          </a:p>
        </p:txBody>
      </p:sp>
      <p:sp>
        <p:nvSpPr>
          <p:cNvPr id="13" name="矩形 12">
            <a:extLst>
              <a:ext uri="{FF2B5EF4-FFF2-40B4-BE49-F238E27FC236}">
                <a16:creationId xmlns:a16="http://schemas.microsoft.com/office/drawing/2014/main" id="{AF0B312E-533A-1979-7B1D-8AD83D64A7DB}"/>
              </a:ext>
            </a:extLst>
          </p:cNvPr>
          <p:cNvSpPr/>
          <p:nvPr/>
        </p:nvSpPr>
        <p:spPr>
          <a:xfrm>
            <a:off x="5560665" y="3545795"/>
            <a:ext cx="800219" cy="461665"/>
          </a:xfrm>
          <a:prstGeom prst="rect">
            <a:avLst/>
          </a:prstGeom>
        </p:spPr>
        <p:txBody>
          <a:bodyPr wrap="none">
            <a:spAutoFit/>
          </a:bodyPr>
          <a:lstStyle/>
          <a:p>
            <a:r>
              <a:rPr lang="zh-CN" altLang="en-US" sz="2400" b="1" dirty="0">
                <a:solidFill>
                  <a:schemeClr val="tx1">
                    <a:lumMod val="75000"/>
                    <a:lumOff val="25000"/>
                  </a:schemeClr>
                </a:solidFill>
                <a:latin typeface="苹方 特粗" panose="020B0800000000000000" charset="-122"/>
                <a:ea typeface="苹方 特粗" panose="020B0800000000000000" charset="-122"/>
              </a:rPr>
              <a:t>产品</a:t>
            </a:r>
            <a:endParaRPr lang="zh-CN" altLang="zh-CN" sz="2400" b="1" dirty="0">
              <a:solidFill>
                <a:schemeClr val="tx1">
                  <a:lumMod val="75000"/>
                  <a:lumOff val="25000"/>
                </a:schemeClr>
              </a:solidFill>
              <a:latin typeface="苹方 特粗" panose="020B0800000000000000" charset="-122"/>
              <a:ea typeface="苹方 特粗" panose="020B0800000000000000" charset="-122"/>
            </a:endParaRPr>
          </a:p>
        </p:txBody>
      </p:sp>
      <p:sp>
        <p:nvSpPr>
          <p:cNvPr id="14" name="矩形 13">
            <a:extLst>
              <a:ext uri="{FF2B5EF4-FFF2-40B4-BE49-F238E27FC236}">
                <a16:creationId xmlns:a16="http://schemas.microsoft.com/office/drawing/2014/main" id="{01E6AA60-252A-AF21-BBF9-7D064AE4D1D7}"/>
              </a:ext>
            </a:extLst>
          </p:cNvPr>
          <p:cNvSpPr/>
          <p:nvPr/>
        </p:nvSpPr>
        <p:spPr>
          <a:xfrm>
            <a:off x="5597574" y="5919711"/>
            <a:ext cx="800219" cy="461665"/>
          </a:xfrm>
          <a:prstGeom prst="rect">
            <a:avLst/>
          </a:prstGeom>
        </p:spPr>
        <p:txBody>
          <a:bodyPr wrap="none">
            <a:spAutoFit/>
          </a:bodyPr>
          <a:lstStyle/>
          <a:p>
            <a:r>
              <a:rPr lang="zh-CN" altLang="en-US" sz="2400" b="1" dirty="0">
                <a:solidFill>
                  <a:schemeClr val="tx1">
                    <a:lumMod val="75000"/>
                    <a:lumOff val="25000"/>
                  </a:schemeClr>
                </a:solidFill>
                <a:latin typeface="苹方 特粗" panose="020B0800000000000000" charset="-122"/>
                <a:ea typeface="苹方 特粗" panose="020B0800000000000000" charset="-122"/>
              </a:rPr>
              <a:t>产品</a:t>
            </a:r>
            <a:endParaRPr lang="zh-CN" altLang="zh-CN" sz="2400" b="1" dirty="0">
              <a:solidFill>
                <a:schemeClr val="tx1">
                  <a:lumMod val="75000"/>
                  <a:lumOff val="25000"/>
                </a:schemeClr>
              </a:solidFill>
              <a:latin typeface="苹方 特粗" panose="020B0800000000000000" charset="-122"/>
              <a:ea typeface="苹方 特粗" panose="020B0800000000000000" charset="-122"/>
            </a:endParaRPr>
          </a:p>
        </p:txBody>
      </p:sp>
      <p:sp>
        <p:nvSpPr>
          <p:cNvPr id="15"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C6FFD1AB-9319-7D70-4EA2-4CC9EAE6304C}"/>
              </a:ext>
            </a:extLst>
          </p:cNvPr>
          <p:cNvSpPr/>
          <p:nvPr/>
        </p:nvSpPr>
        <p:spPr>
          <a:xfrm>
            <a:off x="426828" y="566792"/>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E246303B-3155-5ABE-9BE4-75F267475EFC}"/>
              </a:ext>
            </a:extLst>
          </p:cNvPr>
          <p:cNvSpPr/>
          <p:nvPr/>
        </p:nvSpPr>
        <p:spPr>
          <a:xfrm>
            <a:off x="350173" y="568536"/>
            <a:ext cx="4557786" cy="646331"/>
          </a:xfrm>
          <a:prstGeom prst="rect">
            <a:avLst/>
          </a:prstGeom>
          <a:noFill/>
        </p:spPr>
        <p:txBody>
          <a:bodyPr wrap="square" rtlCol="0">
            <a:spAutoFit/>
          </a:bodyPr>
          <a:lstStyle/>
          <a:p>
            <a:r>
              <a:rPr lang="zh-CN" altLang="en-US" sz="3600" b="1" dirty="0">
                <a:solidFill>
                  <a:schemeClr val="tx1">
                    <a:lumMod val="75000"/>
                    <a:lumOff val="25000"/>
                  </a:schemeClr>
                </a:solidFill>
                <a:latin typeface="苹方 特粗" panose="020B0800000000000000" charset="-122"/>
                <a:ea typeface="苹方 特粗" panose="020B0800000000000000" charset="-122"/>
              </a:rPr>
              <a:t>体验好</a:t>
            </a:r>
          </a:p>
        </p:txBody>
      </p:sp>
      <p:sp>
        <p:nvSpPr>
          <p:cNvPr id="17" name="文本框 16">
            <a:extLst>
              <a:ext uri="{FF2B5EF4-FFF2-40B4-BE49-F238E27FC236}">
                <a16:creationId xmlns:a16="http://schemas.microsoft.com/office/drawing/2014/main" id="{94172C9A-3739-61EF-0D2F-33CEC0D7384E}"/>
              </a:ext>
            </a:extLst>
          </p:cNvPr>
          <p:cNvSpPr txBox="1"/>
          <p:nvPr/>
        </p:nvSpPr>
        <p:spPr>
          <a:xfrm>
            <a:off x="1055555" y="1286677"/>
            <a:ext cx="2065095" cy="400110"/>
          </a:xfrm>
          <a:prstGeom prst="rect">
            <a:avLst/>
          </a:prstGeom>
          <a:noFill/>
        </p:spPr>
        <p:txBody>
          <a:bodyPr wrap="square">
            <a:spAutoFit/>
          </a:bodyPr>
          <a:lstStyle/>
          <a:p>
            <a:r>
              <a:rPr lang="zh-CN" altLang="en-US" sz="2000" dirty="0">
                <a:solidFill>
                  <a:schemeClr val="tx1">
                    <a:lumMod val="75000"/>
                    <a:lumOff val="25000"/>
                  </a:schemeClr>
                </a:solidFill>
                <a:latin typeface="苹方 特粗" panose="020B0800000000000000" charset="-122"/>
                <a:ea typeface="苹方 特粗" panose="020B0800000000000000" charset="-122"/>
              </a:rPr>
              <a:t>我们的产品矩阵</a:t>
            </a:r>
            <a:endParaRPr lang="zh-CN" altLang="zh-CN" sz="2000" dirty="0">
              <a:solidFill>
                <a:schemeClr val="tx1">
                  <a:lumMod val="75000"/>
                  <a:lumOff val="25000"/>
                </a:schemeClr>
              </a:solidFill>
              <a:latin typeface="苹方 特粗" panose="020B0800000000000000" charset="-122"/>
              <a:ea typeface="苹方 特粗" panose="020B0800000000000000" charset="-122"/>
            </a:endParaRPr>
          </a:p>
        </p:txBody>
      </p:sp>
      <p:sp>
        <p:nvSpPr>
          <p:cNvPr id="28" name="矩形 27">
            <a:extLst>
              <a:ext uri="{FF2B5EF4-FFF2-40B4-BE49-F238E27FC236}">
                <a16:creationId xmlns:a16="http://schemas.microsoft.com/office/drawing/2014/main" id="{1E19DD34-C7CA-C8DC-479C-240CEB67FCCF}"/>
              </a:ext>
            </a:extLst>
          </p:cNvPr>
          <p:cNvSpPr/>
          <p:nvPr/>
        </p:nvSpPr>
        <p:spPr>
          <a:xfrm>
            <a:off x="1598762" y="2721114"/>
            <a:ext cx="2236510" cy="707886"/>
          </a:xfrm>
          <a:prstGeom prst="rect">
            <a:avLst/>
          </a:prstGeom>
        </p:spPr>
        <p:txBody>
          <a:bodyPr wrap="none">
            <a:spAutoFit/>
          </a:bodyPr>
          <a:lstStyle/>
          <a:p>
            <a:r>
              <a:rPr lang="zh-CN" altLang="en-US" sz="4000" b="1" dirty="0">
                <a:solidFill>
                  <a:srgbClr val="006B79"/>
                </a:solidFill>
                <a:latin typeface="Microsoft YaHei" panose="020B0503020204020204" pitchFamily="34" charset="-122"/>
                <a:ea typeface="Microsoft YaHei" panose="020B0503020204020204" pitchFamily="34" charset="-122"/>
              </a:rPr>
              <a:t>主体产品</a:t>
            </a:r>
          </a:p>
        </p:txBody>
      </p:sp>
      <p:sp>
        <p:nvSpPr>
          <p:cNvPr id="29" name="矩形 28">
            <a:extLst>
              <a:ext uri="{FF2B5EF4-FFF2-40B4-BE49-F238E27FC236}">
                <a16:creationId xmlns:a16="http://schemas.microsoft.com/office/drawing/2014/main" id="{551971A2-07AF-D7A8-7A07-B00F9A4ACFE2}"/>
              </a:ext>
            </a:extLst>
          </p:cNvPr>
          <p:cNvSpPr/>
          <p:nvPr/>
        </p:nvSpPr>
        <p:spPr>
          <a:xfrm>
            <a:off x="2429117" y="3484043"/>
            <a:ext cx="575799" cy="707886"/>
          </a:xfrm>
          <a:prstGeom prst="rect">
            <a:avLst/>
          </a:prstGeom>
        </p:spPr>
        <p:txBody>
          <a:bodyPr wrap="none">
            <a:spAutoFit/>
          </a:bodyPr>
          <a:lstStyle/>
          <a:p>
            <a:r>
              <a:rPr lang="en-US" altLang="zh-CN" sz="4000" b="1" dirty="0">
                <a:solidFill>
                  <a:srgbClr val="006B79"/>
                </a:solidFill>
                <a:latin typeface="Microsoft YaHei" panose="020B0503020204020204" pitchFamily="34" charset="-122"/>
                <a:ea typeface="Microsoft YaHei" panose="020B0503020204020204" pitchFamily="34" charset="-122"/>
              </a:rPr>
              <a:t>+</a:t>
            </a:r>
            <a:endParaRPr lang="zh-CN" altLang="en-US" sz="4000" b="1" dirty="0">
              <a:solidFill>
                <a:srgbClr val="006B79"/>
              </a:solidFill>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id="{805B23BF-5EA3-D6CB-5FC9-9EF8C811B06E}"/>
              </a:ext>
            </a:extLst>
          </p:cNvPr>
          <p:cNvSpPr/>
          <p:nvPr/>
        </p:nvSpPr>
        <p:spPr>
          <a:xfrm>
            <a:off x="1567063" y="4209240"/>
            <a:ext cx="2236510" cy="707886"/>
          </a:xfrm>
          <a:prstGeom prst="rect">
            <a:avLst/>
          </a:prstGeom>
        </p:spPr>
        <p:txBody>
          <a:bodyPr wrap="none">
            <a:spAutoFit/>
          </a:bodyPr>
          <a:lstStyle/>
          <a:p>
            <a:r>
              <a:rPr lang="zh-CN" altLang="en-US" sz="4000" b="1" dirty="0">
                <a:solidFill>
                  <a:srgbClr val="006B79"/>
                </a:solidFill>
                <a:latin typeface="Microsoft YaHei" panose="020B0503020204020204" pitchFamily="34" charset="-122"/>
                <a:ea typeface="Microsoft YaHei" panose="020B0503020204020204" pitchFamily="34" charset="-122"/>
              </a:rPr>
              <a:t>服务升级</a:t>
            </a:r>
          </a:p>
        </p:txBody>
      </p:sp>
      <p:sp>
        <p:nvSpPr>
          <p:cNvPr id="32" name="矩形 31">
            <a:extLst>
              <a:ext uri="{FF2B5EF4-FFF2-40B4-BE49-F238E27FC236}">
                <a16:creationId xmlns:a16="http://schemas.microsoft.com/office/drawing/2014/main" id="{92108A0B-C983-14F2-0815-6B8711637A95}"/>
              </a:ext>
            </a:extLst>
          </p:cNvPr>
          <p:cNvSpPr/>
          <p:nvPr/>
        </p:nvSpPr>
        <p:spPr>
          <a:xfrm>
            <a:off x="873716" y="5300783"/>
            <a:ext cx="4068078"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为不同层次的消费者提供最佳的选择</a:t>
            </a:r>
          </a:p>
        </p:txBody>
      </p:sp>
    </p:spTree>
    <p:extLst>
      <p:ext uri="{BB962C8B-B14F-4D97-AF65-F5344CB8AC3E}">
        <p14:creationId xmlns:p14="http://schemas.microsoft.com/office/powerpoint/2010/main" val="1607797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A54682A6-5CF1-C60A-B374-BFF27930B0F6}"/>
              </a:ext>
            </a:extLst>
          </p:cNvPr>
          <p:cNvSpPr/>
          <p:nvPr/>
        </p:nvSpPr>
        <p:spPr>
          <a:xfrm>
            <a:off x="916111" y="543386"/>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EB4F7965-1EE0-5313-1F1F-6341400E622A}"/>
              </a:ext>
            </a:extLst>
          </p:cNvPr>
          <p:cNvSpPr/>
          <p:nvPr/>
        </p:nvSpPr>
        <p:spPr>
          <a:xfrm>
            <a:off x="358112" y="720341"/>
            <a:ext cx="7185297" cy="646331"/>
          </a:xfrm>
          <a:prstGeom prst="rect">
            <a:avLst/>
          </a:prstGeom>
          <a:noFill/>
        </p:spPr>
        <p:txBody>
          <a:bodyPr wrap="square" rtlCol="0">
            <a:spAutoFit/>
          </a:bodyPr>
          <a:lstStyle/>
          <a:p>
            <a:r>
              <a:rPr lang="zh-CN" altLang="en-US" sz="3600" b="1" dirty="0">
                <a:solidFill>
                  <a:schemeClr val="tx1">
                    <a:lumMod val="75000"/>
                    <a:lumOff val="25000"/>
                  </a:schemeClr>
                </a:solidFill>
                <a:ea typeface="苹方 特粗" panose="020B0800000000000000" charset="-122"/>
              </a:rPr>
              <a:t>团队精</a:t>
            </a:r>
            <a:endParaRPr lang="en-US" sz="3600" b="1" dirty="0">
              <a:solidFill>
                <a:schemeClr val="tx1">
                  <a:lumMod val="75000"/>
                  <a:lumOff val="25000"/>
                </a:schemeClr>
              </a:solidFill>
              <a:ea typeface="苹方 特粗" panose="020B0800000000000000" charset="-122"/>
            </a:endParaRPr>
          </a:p>
        </p:txBody>
      </p:sp>
      <p:sp>
        <p:nvSpPr>
          <p:cNvPr id="6" name="Rectangle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8E15A287-6B07-313E-88DD-C83104E24313}"/>
              </a:ext>
            </a:extLst>
          </p:cNvPr>
          <p:cNvSpPr/>
          <p:nvPr/>
        </p:nvSpPr>
        <p:spPr>
          <a:xfrm>
            <a:off x="0" y="3663286"/>
            <a:ext cx="2851740" cy="307777"/>
          </a:xfrm>
          <a:prstGeom prst="rect">
            <a:avLst/>
          </a:prstGeom>
        </p:spPr>
        <p:txBody>
          <a:bodyPr wrap="square">
            <a:spAutoFit/>
          </a:bodyPr>
          <a:lstStyle/>
          <a:p>
            <a:pPr algn="ctr"/>
            <a:r>
              <a:rPr lang="zh-CN" alt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万雪鸽</a:t>
            </a:r>
            <a:endParaRPr 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sp>
        <p:nvSpPr>
          <p:cNvPr id="7" name="Rectangle 18"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E979B9A9-7B13-4A4B-A028-F8B9956D934E}"/>
              </a:ext>
            </a:extLst>
          </p:cNvPr>
          <p:cNvSpPr/>
          <p:nvPr/>
        </p:nvSpPr>
        <p:spPr>
          <a:xfrm>
            <a:off x="3950761" y="5978290"/>
            <a:ext cx="2851740" cy="307777"/>
          </a:xfrm>
          <a:prstGeom prst="rect">
            <a:avLst/>
          </a:prstGeom>
        </p:spPr>
        <p:txBody>
          <a:bodyPr wrap="square">
            <a:spAutoFit/>
          </a:bodyPr>
          <a:lstStyle/>
          <a:p>
            <a:pPr algn="ctr"/>
            <a:r>
              <a:rPr lang="zh-CN" alt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粟艺薇</a:t>
            </a:r>
            <a:endParaRPr 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sp>
        <p:nvSpPr>
          <p:cNvPr id="8" name="Rectangle 19"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327A7941-BB68-793B-2EB7-41DD4F402549}"/>
              </a:ext>
            </a:extLst>
          </p:cNvPr>
          <p:cNvSpPr/>
          <p:nvPr/>
        </p:nvSpPr>
        <p:spPr>
          <a:xfrm>
            <a:off x="3950761" y="3663286"/>
            <a:ext cx="2851740" cy="307777"/>
          </a:xfrm>
          <a:prstGeom prst="rect">
            <a:avLst/>
          </a:prstGeom>
        </p:spPr>
        <p:txBody>
          <a:bodyPr wrap="square">
            <a:spAutoFit/>
          </a:bodyPr>
          <a:lstStyle/>
          <a:p>
            <a:pPr algn="ctr"/>
            <a:r>
              <a:rPr lang="zh-CN" alt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王哲隆</a:t>
            </a:r>
            <a:endParaRPr 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sp>
        <p:nvSpPr>
          <p:cNvPr id="9" name="Rectangle 20"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91422C0A-BC0F-0394-F2B3-2CA3D7C9702F}"/>
              </a:ext>
            </a:extLst>
          </p:cNvPr>
          <p:cNvSpPr/>
          <p:nvPr/>
        </p:nvSpPr>
        <p:spPr>
          <a:xfrm>
            <a:off x="7853131" y="6001477"/>
            <a:ext cx="2851740" cy="307777"/>
          </a:xfrm>
          <a:prstGeom prst="rect">
            <a:avLst/>
          </a:prstGeom>
        </p:spPr>
        <p:txBody>
          <a:bodyPr wrap="square">
            <a:spAutoFit/>
          </a:bodyPr>
          <a:lstStyle/>
          <a:p>
            <a:pPr algn="ctr"/>
            <a:r>
              <a:rPr lang="zh-CN" alt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江哲昊</a:t>
            </a:r>
            <a:endParaRPr 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sp>
        <p:nvSpPr>
          <p:cNvPr id="10" name="Rectangle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BB1EB9D8-E334-C86D-5A14-C86B9CC7AE79}"/>
              </a:ext>
            </a:extLst>
          </p:cNvPr>
          <p:cNvSpPr/>
          <p:nvPr/>
        </p:nvSpPr>
        <p:spPr>
          <a:xfrm>
            <a:off x="7901522" y="3663286"/>
            <a:ext cx="2851740" cy="307777"/>
          </a:xfrm>
          <a:prstGeom prst="rect">
            <a:avLst/>
          </a:prstGeom>
        </p:spPr>
        <p:txBody>
          <a:bodyPr wrap="square">
            <a:spAutoFit/>
          </a:bodyPr>
          <a:lstStyle/>
          <a:p>
            <a:pPr algn="ctr"/>
            <a:r>
              <a:rPr lang="zh-CN" alt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林易佳</a:t>
            </a:r>
            <a:endParaRPr 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pic>
        <p:nvPicPr>
          <p:cNvPr id="12" name="图片占位符 6">
            <a:extLst>
              <a:ext uri="{FF2B5EF4-FFF2-40B4-BE49-F238E27FC236}">
                <a16:creationId xmlns:a16="http://schemas.microsoft.com/office/drawing/2014/main" id="{F26929E8-3562-7198-43F3-F985885F610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752241" y="4266420"/>
            <a:ext cx="115200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p:spPr>
      </p:pic>
      <p:pic>
        <p:nvPicPr>
          <p:cNvPr id="13" name="图片占位符 7">
            <a:extLst>
              <a:ext uri="{FF2B5EF4-FFF2-40B4-BE49-F238E27FC236}">
                <a16:creationId xmlns:a16="http://schemas.microsoft.com/office/drawing/2014/main" id="{2D1FB55D-8F91-CA60-98C0-FBB5840608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493" t="10877" r="16649"/>
          <a:stretch/>
        </p:blipFill>
        <p:spPr>
          <a:xfrm>
            <a:off x="8707600" y="4375288"/>
            <a:ext cx="1142802" cy="1547078"/>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p:spPr>
      </p:pic>
      <p:pic>
        <p:nvPicPr>
          <p:cNvPr id="14" name="图片占位符 4">
            <a:extLst>
              <a:ext uri="{FF2B5EF4-FFF2-40B4-BE49-F238E27FC236}">
                <a16:creationId xmlns:a16="http://schemas.microsoft.com/office/drawing/2014/main" id="{0B760E23-AB14-5DBE-FE4C-5698B417800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749590" y="1897977"/>
            <a:ext cx="1142802"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p:spPr>
      </p:pic>
      <p:pic>
        <p:nvPicPr>
          <p:cNvPr id="16" name="图片占位符 12">
            <a:extLst>
              <a:ext uri="{FF2B5EF4-FFF2-40B4-BE49-F238E27FC236}">
                <a16:creationId xmlns:a16="http://schemas.microsoft.com/office/drawing/2014/main" id="{42485087-8AB0-FE2D-AB52-14B225E1C75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25796" y="1965475"/>
            <a:ext cx="120015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p:spPr>
      </p:pic>
      <p:pic>
        <p:nvPicPr>
          <p:cNvPr id="17" name="图片占位符 6">
            <a:extLst>
              <a:ext uri="{FF2B5EF4-FFF2-40B4-BE49-F238E27FC236}">
                <a16:creationId xmlns:a16="http://schemas.microsoft.com/office/drawing/2014/main" id="{93B32471-5185-E4A8-1AE2-5B617266DE1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94" r="8927"/>
          <a:stretch/>
        </p:blipFill>
        <p:spPr>
          <a:xfrm>
            <a:off x="4643884" y="1965475"/>
            <a:ext cx="1328653"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p:spPr>
      </p:pic>
      <p:sp>
        <p:nvSpPr>
          <p:cNvPr id="19" name="Rectangle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83C47451-823F-CB1D-C411-138521771BE6}"/>
              </a:ext>
            </a:extLst>
          </p:cNvPr>
          <p:cNvSpPr/>
          <p:nvPr/>
        </p:nvSpPr>
        <p:spPr>
          <a:xfrm>
            <a:off x="2160475" y="1943853"/>
            <a:ext cx="2371469" cy="2431435"/>
          </a:xfrm>
          <a:prstGeom prst="rect">
            <a:avLst/>
          </a:prstGeom>
        </p:spPr>
        <p:txBody>
          <a:bodyPr wrap="square">
            <a:spAutoFit/>
          </a:bodyPr>
          <a:lstStyle/>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清华大学美术学院</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工业设计专业</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8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组织国家级大学生创业训练计划“观念之园</a:t>
            </a:r>
            <a:r>
              <a:rPr lang="en-US" altLang="zh-CN" sz="1200" spc="300" dirty="0">
                <a:solidFill>
                  <a:schemeClr val="tx1">
                    <a:lumMod val="75000"/>
                    <a:lumOff val="25000"/>
                  </a:schemeClr>
                </a:solidFill>
                <a:latin typeface="Raleway" panose="020B0503030101060003"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心境障碍沉浸式共情体验装置”并圆满完成</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zh-CN" altLang="en-US" sz="8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组织国家级大学生创业训练计划“</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基于</a:t>
            </a:r>
            <a:r>
              <a:rPr lang="en-US" altLang="zh-CN" sz="1200" spc="300" dirty="0">
                <a:solidFill>
                  <a:schemeClr val="tx1">
                    <a:lumMod val="75000"/>
                    <a:lumOff val="25000"/>
                  </a:schemeClr>
                </a:solidFill>
                <a:latin typeface="Raleway" panose="020B0503030101060003" pitchFamily="34" charset="0"/>
                <a:cs typeface="Open Sans" panose="020B0606030504020204" pitchFamily="34" charset="0"/>
              </a:rPr>
              <a:t>EMG</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和模式识别的表情隧穿口罩</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”并圆满完成</a:t>
            </a:r>
          </a:p>
          <a:p>
            <a:pPr algn="ctr"/>
            <a:endParaRPr lang="en-US" sz="1200" spc="300" dirty="0">
              <a:solidFill>
                <a:schemeClr val="tx1">
                  <a:lumMod val="75000"/>
                  <a:lumOff val="25000"/>
                </a:schemeClr>
              </a:solidFill>
              <a:latin typeface="Raleway" panose="020B0503030101060003" pitchFamily="34" charset="0"/>
              <a:cs typeface="Open Sans" panose="020B0606030504020204" pitchFamily="34" charset="0"/>
            </a:endParaRPr>
          </a:p>
        </p:txBody>
      </p:sp>
      <p:sp>
        <p:nvSpPr>
          <p:cNvPr id="20" name="Rectangle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37854291-2118-4A6F-AEB1-5766FDDECC00}"/>
              </a:ext>
            </a:extLst>
          </p:cNvPr>
          <p:cNvSpPr/>
          <p:nvPr/>
        </p:nvSpPr>
        <p:spPr>
          <a:xfrm>
            <a:off x="6161485" y="2195081"/>
            <a:ext cx="2526552" cy="2123658"/>
          </a:xfrm>
          <a:prstGeom prst="rect">
            <a:avLst/>
          </a:prstGeom>
        </p:spPr>
        <p:txBody>
          <a:bodyPr wrap="square">
            <a:spAutoFit/>
          </a:bodyPr>
          <a:lstStyle/>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清华大学航天航空学院</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首届清华大学</a:t>
            </a: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IACC</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（室内航空承重比赛）二等奖</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获得清华航院空天创新实践营“团队金奖”</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组织国家级大学生创业训练计划“</a:t>
            </a: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paper plane</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”并圆满完成</a:t>
            </a:r>
            <a:endParaRPr lang="en-US"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sp>
        <p:nvSpPr>
          <p:cNvPr id="21" name="Rectangle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EC27AEA2-5452-CADF-A5B3-BDD015B93348}"/>
              </a:ext>
            </a:extLst>
          </p:cNvPr>
          <p:cNvSpPr/>
          <p:nvPr/>
        </p:nvSpPr>
        <p:spPr>
          <a:xfrm>
            <a:off x="9875330" y="2164180"/>
            <a:ext cx="2287520" cy="1015663"/>
          </a:xfrm>
          <a:prstGeom prst="rect">
            <a:avLst/>
          </a:prstGeom>
        </p:spPr>
        <p:txBody>
          <a:bodyPr wrap="square">
            <a:spAutoFit/>
          </a:bodyPr>
          <a:lstStyle/>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清华大学美术学院</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工业设计专业</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清华大学挑战杯三等奖</a:t>
            </a:r>
            <a:endPar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p:txBody>
      </p:sp>
      <p:sp>
        <p:nvSpPr>
          <p:cNvPr id="22" name="Rectangle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82E194DB-DB98-1CA9-FEBC-57EF54417FFE}"/>
              </a:ext>
            </a:extLst>
          </p:cNvPr>
          <p:cNvSpPr/>
          <p:nvPr/>
        </p:nvSpPr>
        <p:spPr>
          <a:xfrm>
            <a:off x="5971429" y="4697307"/>
            <a:ext cx="2580791" cy="1200329"/>
          </a:xfrm>
          <a:prstGeom prst="rect">
            <a:avLst/>
          </a:prstGeom>
        </p:spPr>
        <p:txBody>
          <a:bodyPr wrap="square">
            <a:spAutoFit/>
          </a:bodyPr>
          <a:lstStyle/>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清华大学美术学院</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展示设计专业</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曾参与手语研究中心实践调研并独立提出手语适配方案</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p:txBody>
      </p:sp>
      <p:sp>
        <p:nvSpPr>
          <p:cNvPr id="23" name="Rectangle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254D025A-38C4-6B83-D658-EE7095061CAD}"/>
              </a:ext>
            </a:extLst>
          </p:cNvPr>
          <p:cNvSpPr/>
          <p:nvPr/>
        </p:nvSpPr>
        <p:spPr>
          <a:xfrm>
            <a:off x="10039350" y="4489933"/>
            <a:ext cx="2152650" cy="1754326"/>
          </a:xfrm>
          <a:prstGeom prst="rect">
            <a:avLst/>
          </a:prstGeom>
        </p:spPr>
        <p:txBody>
          <a:bodyPr wrap="square">
            <a:spAutoFit/>
          </a:bodyPr>
          <a:lstStyle/>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清华大学经管学院</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曾获清华大学综合优秀奖学金、志愿公益优秀奖学金等</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清华大学“沐风”学生文艺骨干培养计划优秀学员等荣誉。</a:t>
            </a:r>
            <a:endParaRPr lang="en-US" sz="1200" spc="300" dirty="0">
              <a:solidFill>
                <a:schemeClr val="tx1">
                  <a:lumMod val="75000"/>
                  <a:lumOff val="25000"/>
                </a:schemeClr>
              </a:solidFill>
              <a:latin typeface="Raleway" panose="020B0503030101060003" pitchFamily="34" charset="0"/>
              <a:cs typeface="Open Sans" panose="020B0606030504020204" pitchFamily="34" charset="0"/>
            </a:endParaRPr>
          </a:p>
        </p:txBody>
      </p:sp>
      <p:sp>
        <p:nvSpPr>
          <p:cNvPr id="25" name="文本框 24">
            <a:extLst>
              <a:ext uri="{FF2B5EF4-FFF2-40B4-BE49-F238E27FC236}">
                <a16:creationId xmlns:a16="http://schemas.microsoft.com/office/drawing/2014/main" id="{71675B22-B1C5-BED4-B146-022696E17FAD}"/>
              </a:ext>
            </a:extLst>
          </p:cNvPr>
          <p:cNvSpPr txBox="1"/>
          <p:nvPr/>
        </p:nvSpPr>
        <p:spPr>
          <a:xfrm>
            <a:off x="1366679" y="1250098"/>
            <a:ext cx="6152224" cy="400110"/>
          </a:xfrm>
          <a:prstGeom prst="rect">
            <a:avLst/>
          </a:prstGeom>
          <a:noFill/>
        </p:spPr>
        <p:txBody>
          <a:bodyPr wrap="square">
            <a:spAutoFit/>
          </a:bodyPr>
          <a:lstStyle/>
          <a:p>
            <a:r>
              <a:rPr lang="zh-CN" altLang="en-US" sz="2000" dirty="0">
                <a:solidFill>
                  <a:schemeClr val="tx1">
                    <a:lumMod val="75000"/>
                    <a:lumOff val="25000"/>
                  </a:schemeClr>
                </a:solidFill>
                <a:latin typeface="苹方 特粗" panose="020B0800000000000000" charset="-122"/>
                <a:ea typeface="苹方 特粗" panose="020B0800000000000000" charset="-122"/>
              </a:rPr>
              <a:t>有能力、有创意的学科交叉团队</a:t>
            </a:r>
            <a:endParaRPr lang="zh-CN" altLang="zh-CN" sz="2000" dirty="0">
              <a:solidFill>
                <a:schemeClr val="tx1">
                  <a:lumMod val="75000"/>
                  <a:lumOff val="25000"/>
                </a:schemeClr>
              </a:solidFill>
              <a:latin typeface="苹方 特粗" panose="020B0800000000000000" charset="-122"/>
              <a:ea typeface="苹方 特粗" panose="020B0800000000000000" charset="-122"/>
            </a:endParaRPr>
          </a:p>
        </p:txBody>
      </p:sp>
      <p:sp>
        <p:nvSpPr>
          <p:cNvPr id="26" name="Rectangle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668A1A41-B1AC-D786-2F97-3717EE5B5660}"/>
              </a:ext>
            </a:extLst>
          </p:cNvPr>
          <p:cNvSpPr/>
          <p:nvPr/>
        </p:nvSpPr>
        <p:spPr>
          <a:xfrm>
            <a:off x="42049" y="5988244"/>
            <a:ext cx="2851740" cy="307777"/>
          </a:xfrm>
          <a:prstGeom prst="rect">
            <a:avLst/>
          </a:prstGeom>
        </p:spPr>
        <p:txBody>
          <a:bodyPr wrap="square">
            <a:spAutoFit/>
          </a:bodyPr>
          <a:lstStyle/>
          <a:p>
            <a:pPr algn="ctr"/>
            <a:r>
              <a:rPr lang="zh-CN" alt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张庭梁</a:t>
            </a:r>
            <a:endParaRPr 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pic>
        <p:nvPicPr>
          <p:cNvPr id="27" name="图片占位符 12">
            <a:extLst>
              <a:ext uri="{FF2B5EF4-FFF2-40B4-BE49-F238E27FC236}">
                <a16:creationId xmlns:a16="http://schemas.microsoft.com/office/drawing/2014/main" id="{3F47C5DE-7CFE-45CE-297E-9BDE5FA9C1A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487" t="-1" b="24425"/>
          <a:stretch/>
        </p:blipFill>
        <p:spPr>
          <a:xfrm>
            <a:off x="825796" y="4290433"/>
            <a:ext cx="1174784" cy="1506685"/>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p:spPr>
      </p:pic>
      <p:sp>
        <p:nvSpPr>
          <p:cNvPr id="28" name="Rectangle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8F73A523-7A99-23D2-1B84-D6102C4D8B83}"/>
              </a:ext>
            </a:extLst>
          </p:cNvPr>
          <p:cNvSpPr/>
          <p:nvPr/>
        </p:nvSpPr>
        <p:spPr>
          <a:xfrm>
            <a:off x="2202524" y="4268811"/>
            <a:ext cx="2371469" cy="2687915"/>
          </a:xfrm>
          <a:prstGeom prst="rect">
            <a:avLst/>
          </a:prstGeom>
        </p:spPr>
        <p:txBody>
          <a:bodyPr wrap="square">
            <a:spAutoFit/>
          </a:bodyPr>
          <a:lstStyle/>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清华大学美术学院信息艺术设计专业</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800" spc="300" dirty="0">
              <a:solidFill>
                <a:schemeClr val="tx1">
                  <a:lumMod val="75000"/>
                  <a:lumOff val="25000"/>
                </a:schemeClr>
              </a:solidFill>
              <a:latin typeface="Raleway" panose="020B0503030101060003" pitchFamily="34" charset="0"/>
              <a:cs typeface="Open Sans" panose="020B0606030504020204" pitchFamily="34" charset="0"/>
            </a:endParaRPr>
          </a:p>
          <a:p>
            <a:pPr lvl="0" algn="ctr">
              <a:spcAft>
                <a:spcPts val="1000"/>
              </a:spcAft>
            </a:pP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 </a:t>
            </a:r>
            <a:r>
              <a:rPr lang="en-US" altLang="zh-CN" sz="1200" spc="300" dirty="0">
                <a:solidFill>
                  <a:schemeClr val="tx1">
                    <a:lumMod val="75000"/>
                    <a:lumOff val="25000"/>
                  </a:schemeClr>
                </a:solidFill>
                <a:latin typeface="Raleway" panose="020B0503030101060003" pitchFamily="34" charset="0"/>
                <a:cs typeface="Open Sans" panose="020B0606030504020204" pitchFamily="34" charset="0"/>
              </a:rPr>
              <a:t>清华大学第38届“挑战杯”学生课外学术科技作品竞赛 </a:t>
            </a:r>
            <a:r>
              <a:rPr lang="en-US" altLang="zh-CN" sz="1200" spc="300" dirty="0" err="1">
                <a:solidFill>
                  <a:schemeClr val="tx1">
                    <a:lumMod val="75000"/>
                    <a:lumOff val="25000"/>
                  </a:schemeClr>
                </a:solidFill>
                <a:latin typeface="Raleway" panose="020B0503030101060003" pitchFamily="34" charset="0"/>
                <a:cs typeface="Open Sans" panose="020B0606030504020204" pitchFamily="34" charset="0"/>
              </a:rPr>
              <a:t>特等奖</a:t>
            </a:r>
            <a:r>
              <a:rPr lang="en-US" altLang="zh-CN" sz="1200" spc="300" dirty="0">
                <a:solidFill>
                  <a:schemeClr val="tx1">
                    <a:lumMod val="75000"/>
                    <a:lumOff val="25000"/>
                  </a:schemeClr>
                </a:solidFill>
                <a:latin typeface="Raleway" panose="020B0503030101060003" pitchFamily="34" charset="0"/>
                <a:cs typeface="Open Sans" panose="020B0606030504020204" pitchFamily="34" charset="0"/>
              </a:rPr>
              <a:t> </a:t>
            </a:r>
          </a:p>
          <a:p>
            <a:pPr lvl="0" algn="ctr">
              <a:spcAft>
                <a:spcPts val="1000"/>
              </a:spcAft>
            </a:pP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 </a:t>
            </a:r>
            <a:r>
              <a:rPr lang="en-US" altLang="zh-CN" sz="1200" spc="300" dirty="0">
                <a:solidFill>
                  <a:schemeClr val="tx1">
                    <a:lumMod val="75000"/>
                    <a:lumOff val="25000"/>
                  </a:schemeClr>
                </a:solidFill>
                <a:latin typeface="Raleway" panose="020B0503030101060003" pitchFamily="34" charset="0"/>
                <a:cs typeface="Open Sans" panose="020B0606030504020204" pitchFamily="34" charset="0"/>
              </a:rPr>
              <a:t>2018年互联网 + </a:t>
            </a:r>
            <a:r>
              <a:rPr lang="en-US" altLang="zh-CN" sz="1200" spc="300" dirty="0" err="1">
                <a:solidFill>
                  <a:schemeClr val="tx1">
                    <a:lumMod val="75000"/>
                    <a:lumOff val="25000"/>
                  </a:schemeClr>
                </a:solidFill>
                <a:latin typeface="Raleway" panose="020B0503030101060003" pitchFamily="34" charset="0"/>
                <a:cs typeface="Open Sans" panose="020B0606030504020204" pitchFamily="34" charset="0"/>
              </a:rPr>
              <a:t>创新创业大赛北京市十佳团队</a:t>
            </a:r>
            <a:endParaRPr lang="zh-CN"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 </a:t>
            </a:r>
            <a:r>
              <a:rPr lang="en-US" altLang="zh-CN" sz="1200" spc="300" dirty="0" err="1">
                <a:solidFill>
                  <a:schemeClr val="tx1">
                    <a:lumMod val="75000"/>
                    <a:lumOff val="25000"/>
                  </a:schemeClr>
                </a:solidFill>
                <a:latin typeface="Raleway" panose="020B0503030101060003" pitchFamily="34" charset="0"/>
                <a:cs typeface="Open Sans" panose="020B0606030504020204" pitchFamily="34" charset="0"/>
              </a:rPr>
              <a:t>主要研究领域：机器人、飞行器、嵌入式开发、实体交互设计、信息艺术设计</a:t>
            </a:r>
            <a:endParaRPr lang="zh-CN"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sz="1200" spc="300" dirty="0">
              <a:solidFill>
                <a:schemeClr val="tx1">
                  <a:lumMod val="75000"/>
                  <a:lumOff val="25000"/>
                </a:schemeClr>
              </a:solidFill>
              <a:latin typeface="Raleway" panose="020B0503030101060003" pitchFamily="34" charset="0"/>
              <a:cs typeface="Open Sans" panose="020B0606030504020204" pitchFamily="34" charset="0"/>
            </a:endParaRPr>
          </a:p>
        </p:txBody>
      </p:sp>
    </p:spTree>
    <p:extLst>
      <p:ext uri="{BB962C8B-B14F-4D97-AF65-F5344CB8AC3E}">
        <p14:creationId xmlns:p14="http://schemas.microsoft.com/office/powerpoint/2010/main" val="3600011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56A367BB-262F-947B-D8FB-0685D9C28C1E}"/>
              </a:ext>
            </a:extLst>
          </p:cNvPr>
          <p:cNvSpPr/>
          <p:nvPr/>
        </p:nvSpPr>
        <p:spPr>
          <a:xfrm>
            <a:off x="129466" y="4325023"/>
            <a:ext cx="2851740" cy="307777"/>
          </a:xfrm>
          <a:prstGeom prst="rect">
            <a:avLst/>
          </a:prstGeom>
        </p:spPr>
        <p:txBody>
          <a:bodyPr wrap="square">
            <a:spAutoFit/>
          </a:bodyPr>
          <a:lstStyle/>
          <a:p>
            <a:pPr algn="ctr"/>
            <a:r>
              <a:rPr lang="zh-CN" alt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付志勇</a:t>
            </a:r>
            <a:endParaRPr 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sp>
        <p:nvSpPr>
          <p:cNvPr id="9" name="Rectangle 19"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EB7F1518-32C6-0A9A-73AC-2E95D37007A2}"/>
              </a:ext>
            </a:extLst>
          </p:cNvPr>
          <p:cNvSpPr/>
          <p:nvPr/>
        </p:nvSpPr>
        <p:spPr>
          <a:xfrm>
            <a:off x="3839505" y="4325023"/>
            <a:ext cx="2851740" cy="307777"/>
          </a:xfrm>
          <a:prstGeom prst="rect">
            <a:avLst/>
          </a:prstGeom>
        </p:spPr>
        <p:txBody>
          <a:bodyPr wrap="square">
            <a:spAutoFit/>
          </a:bodyPr>
          <a:lstStyle/>
          <a:p>
            <a:pPr algn="ctr"/>
            <a:r>
              <a:rPr lang="zh-CN" alt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林惠君</a:t>
            </a:r>
            <a:endParaRPr 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sp>
        <p:nvSpPr>
          <p:cNvPr id="10" name="Rectangle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2367384D-3BEE-46A1-CF42-86EBD9DBAC81}"/>
              </a:ext>
            </a:extLst>
          </p:cNvPr>
          <p:cNvSpPr/>
          <p:nvPr/>
        </p:nvSpPr>
        <p:spPr>
          <a:xfrm>
            <a:off x="7590194" y="4305972"/>
            <a:ext cx="2851740" cy="307777"/>
          </a:xfrm>
          <a:prstGeom prst="rect">
            <a:avLst/>
          </a:prstGeom>
        </p:spPr>
        <p:txBody>
          <a:bodyPr wrap="square">
            <a:spAutoFit/>
          </a:bodyPr>
          <a:lstStyle/>
          <a:p>
            <a:pPr algn="ctr"/>
            <a:r>
              <a:rPr lang="zh-CN" alt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叶小云</a:t>
            </a:r>
            <a:endParaRPr lang="en-US" sz="1400" b="1"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pic>
        <p:nvPicPr>
          <p:cNvPr id="11" name="图片占位符 4">
            <a:extLst>
              <a:ext uri="{FF2B5EF4-FFF2-40B4-BE49-F238E27FC236}">
                <a16:creationId xmlns:a16="http://schemas.microsoft.com/office/drawing/2014/main" id="{7FEC4B03-19A5-0C6A-E072-70F877D5332F}"/>
              </a:ext>
            </a:extLst>
          </p:cNvPr>
          <p:cNvPicPr>
            <a:picLocks noChangeAspect="1"/>
          </p:cNvPicPr>
          <p:nvPr/>
        </p:nvPicPr>
        <p:blipFill rotWithShape="1">
          <a:blip r:embed="rId2">
            <a:extLst>
              <a:ext uri="{28A0092B-C50C-407E-A947-70E740481C1C}">
                <a14:useLocalDpi xmlns:a14="http://schemas.microsoft.com/office/drawing/2010/main" val="0"/>
              </a:ext>
            </a:extLst>
          </a:blip>
          <a:srcRect l="-1978" t="3626" b="10592"/>
          <a:stretch/>
        </p:blipFill>
        <p:spPr>
          <a:xfrm>
            <a:off x="8167755" y="2417794"/>
            <a:ext cx="1516199" cy="172698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p:spPr>
      </p:pic>
      <p:pic>
        <p:nvPicPr>
          <p:cNvPr id="12" name="图片占位符 12">
            <a:extLst>
              <a:ext uri="{FF2B5EF4-FFF2-40B4-BE49-F238E27FC236}">
                <a16:creationId xmlns:a16="http://schemas.microsoft.com/office/drawing/2014/main" id="{8DD46506-95F0-53F5-2462-5C3FC9EAE90C}"/>
              </a:ext>
            </a:extLst>
          </p:cNvPr>
          <p:cNvPicPr>
            <a:picLocks noChangeAspect="1"/>
          </p:cNvPicPr>
          <p:nvPr/>
        </p:nvPicPr>
        <p:blipFill rotWithShape="1">
          <a:blip r:embed="rId3">
            <a:extLst>
              <a:ext uri="{28A0092B-C50C-407E-A947-70E740481C1C}">
                <a14:useLocalDpi xmlns:a14="http://schemas.microsoft.com/office/drawing/2010/main" val="0"/>
              </a:ext>
            </a:extLst>
          </a:blip>
          <a:srcRect b="17462"/>
          <a:stretch/>
        </p:blipFill>
        <p:spPr>
          <a:xfrm>
            <a:off x="717319" y="2417794"/>
            <a:ext cx="1600200" cy="1822659"/>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p:spPr>
      </p:pic>
      <p:pic>
        <p:nvPicPr>
          <p:cNvPr id="13" name="图片占位符 6">
            <a:extLst>
              <a:ext uri="{FF2B5EF4-FFF2-40B4-BE49-F238E27FC236}">
                <a16:creationId xmlns:a16="http://schemas.microsoft.com/office/drawing/2014/main" id="{ACBC0199-7453-B797-6537-94018251C3D5}"/>
              </a:ext>
            </a:extLst>
          </p:cNvPr>
          <p:cNvPicPr>
            <a:picLocks noChangeAspect="1"/>
          </p:cNvPicPr>
          <p:nvPr/>
        </p:nvPicPr>
        <p:blipFill rotWithShape="1">
          <a:blip r:embed="rId4">
            <a:extLst>
              <a:ext uri="{28A0092B-C50C-407E-A947-70E740481C1C}">
                <a14:useLocalDpi xmlns:a14="http://schemas.microsoft.com/office/drawing/2010/main" val="0"/>
              </a:ext>
            </a:extLst>
          </a:blip>
          <a:srcRect b="12957"/>
          <a:stretch/>
        </p:blipFill>
        <p:spPr>
          <a:xfrm>
            <a:off x="4442791" y="2322115"/>
            <a:ext cx="1600200" cy="1822659"/>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p:spPr>
      </p:pic>
      <p:sp>
        <p:nvSpPr>
          <p:cNvPr id="15" name="Rectangle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1C04E464-1FD8-AD17-AF9A-2A44E8DC6D87}"/>
              </a:ext>
            </a:extLst>
          </p:cNvPr>
          <p:cNvSpPr/>
          <p:nvPr/>
        </p:nvSpPr>
        <p:spPr>
          <a:xfrm>
            <a:off x="6042991" y="2160915"/>
            <a:ext cx="2124764" cy="3046988"/>
          </a:xfrm>
          <a:prstGeom prst="rect">
            <a:avLst/>
          </a:prstGeom>
        </p:spPr>
        <p:txBody>
          <a:bodyPr wrap="square">
            <a:spAutoFit/>
          </a:bodyPr>
          <a:lstStyle/>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清创汇智创新创业研究院执行副理事长</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汇智资本创始人</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中国青年创业导师</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健康中国政府治理与产业促进中心（</a:t>
            </a: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GIPC</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）创投负责人</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上海技术交易所专家智库专家</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资深大学生创业创新导师</a:t>
            </a:r>
            <a:endParaRPr lang="en-US"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sp>
        <p:nvSpPr>
          <p:cNvPr id="16" name="Rectangle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9F379CA7-3067-1FBB-C495-DFF3B63F4AAD}"/>
              </a:ext>
            </a:extLst>
          </p:cNvPr>
          <p:cNvSpPr/>
          <p:nvPr/>
        </p:nvSpPr>
        <p:spPr>
          <a:xfrm>
            <a:off x="9771687" y="2160915"/>
            <a:ext cx="2232926" cy="3378810"/>
          </a:xfrm>
          <a:prstGeom prst="rect">
            <a:avLst/>
          </a:prstGeom>
        </p:spPr>
        <p:txBody>
          <a:bodyPr wrap="square">
            <a:spAutoFit/>
          </a:bodyPr>
          <a:lstStyle/>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清创汇智创新创业研究院理事长</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中国青年创业导师</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北京市科委专家库专家</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上海技术交易所专家智库专家</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资深大学生创业创新导师</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健康中国政府治理与产业促进中心（</a:t>
            </a:r>
            <a:r>
              <a:rPr lang="en-US" altLang="zh-CN" sz="1200" spc="300" dirty="0">
                <a:solidFill>
                  <a:schemeClr val="tx1">
                    <a:lumMod val="75000"/>
                    <a:lumOff val="25000"/>
                  </a:schemeClr>
                </a:solidFill>
                <a:latin typeface="Raleway" panose="020B0503030101060003" pitchFamily="34" charset="0"/>
                <a:cs typeface="Open Sans" panose="020B0606030504020204" pitchFamily="34" charset="0"/>
              </a:rPr>
              <a:t>GIPC</a:t>
            </a:r>
            <a:r>
              <a:rPr lang="zh-CN" altLang="zh-CN" sz="1200" spc="300" dirty="0">
                <a:solidFill>
                  <a:schemeClr val="tx1">
                    <a:lumMod val="75000"/>
                    <a:lumOff val="25000"/>
                  </a:schemeClr>
                </a:solidFill>
                <a:latin typeface="Raleway" panose="020B0503030101060003" pitchFamily="34" charset="0"/>
                <a:cs typeface="Open Sans" panose="020B0606030504020204" pitchFamily="34" charset="0"/>
              </a:rPr>
              <a:t>）双创负责人</a:t>
            </a:r>
          </a:p>
          <a:p>
            <a:pPr algn="just">
              <a:lnSpc>
                <a:spcPct val="150000"/>
              </a:lnSpc>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DEF41B67-3CD2-7B5F-8C1F-C8FB8FAFA087}"/>
              </a:ext>
            </a:extLst>
          </p:cNvPr>
          <p:cNvSpPr/>
          <p:nvPr/>
        </p:nvSpPr>
        <p:spPr>
          <a:xfrm>
            <a:off x="916111" y="543386"/>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1C4F66C-9CA6-5313-59B8-E8208BE1EB9D}"/>
              </a:ext>
            </a:extLst>
          </p:cNvPr>
          <p:cNvSpPr/>
          <p:nvPr/>
        </p:nvSpPr>
        <p:spPr>
          <a:xfrm>
            <a:off x="358112" y="720341"/>
            <a:ext cx="7185297" cy="646331"/>
          </a:xfrm>
          <a:prstGeom prst="rect">
            <a:avLst/>
          </a:prstGeom>
          <a:noFill/>
        </p:spPr>
        <p:txBody>
          <a:bodyPr wrap="square" rtlCol="0">
            <a:spAutoFit/>
          </a:bodyPr>
          <a:lstStyle/>
          <a:p>
            <a:r>
              <a:rPr lang="zh-CN" altLang="en-US" sz="3600" b="1" dirty="0">
                <a:solidFill>
                  <a:schemeClr val="tx1">
                    <a:lumMod val="75000"/>
                    <a:lumOff val="25000"/>
                  </a:schemeClr>
                </a:solidFill>
                <a:ea typeface="苹方 特粗" panose="020B0800000000000000" charset="-122"/>
              </a:rPr>
              <a:t>团队精</a:t>
            </a:r>
            <a:endParaRPr lang="en-US" sz="3600" b="1" dirty="0">
              <a:solidFill>
                <a:schemeClr val="tx1">
                  <a:lumMod val="75000"/>
                  <a:lumOff val="25000"/>
                </a:schemeClr>
              </a:solidFill>
              <a:ea typeface="苹方 特粗" panose="020B0800000000000000" charset="-122"/>
            </a:endParaRPr>
          </a:p>
        </p:txBody>
      </p:sp>
      <p:sp>
        <p:nvSpPr>
          <p:cNvPr id="19" name="文本框 18">
            <a:extLst>
              <a:ext uri="{FF2B5EF4-FFF2-40B4-BE49-F238E27FC236}">
                <a16:creationId xmlns:a16="http://schemas.microsoft.com/office/drawing/2014/main" id="{607E5BEC-25A6-9659-7959-5D8A29386A27}"/>
              </a:ext>
            </a:extLst>
          </p:cNvPr>
          <p:cNvSpPr txBox="1"/>
          <p:nvPr/>
        </p:nvSpPr>
        <p:spPr>
          <a:xfrm>
            <a:off x="1366679" y="1250098"/>
            <a:ext cx="6152224" cy="400110"/>
          </a:xfrm>
          <a:prstGeom prst="rect">
            <a:avLst/>
          </a:prstGeom>
          <a:noFill/>
        </p:spPr>
        <p:txBody>
          <a:bodyPr wrap="square">
            <a:spAutoFit/>
          </a:bodyPr>
          <a:lstStyle/>
          <a:p>
            <a:r>
              <a:rPr lang="zh-CN" altLang="en-US" sz="2000" dirty="0">
                <a:solidFill>
                  <a:schemeClr val="tx1">
                    <a:lumMod val="75000"/>
                    <a:lumOff val="25000"/>
                  </a:schemeClr>
                </a:solidFill>
                <a:latin typeface="苹方 特粗" panose="020B0800000000000000" charset="-122"/>
                <a:ea typeface="苹方 特粗" panose="020B0800000000000000" charset="-122"/>
              </a:rPr>
              <a:t>强大的专家团队</a:t>
            </a:r>
            <a:endParaRPr lang="zh-CN" altLang="zh-CN" sz="2000" dirty="0">
              <a:solidFill>
                <a:schemeClr val="tx1">
                  <a:lumMod val="75000"/>
                  <a:lumOff val="25000"/>
                </a:schemeClr>
              </a:solidFill>
              <a:latin typeface="苹方 特粗" panose="020B0800000000000000" charset="-122"/>
              <a:ea typeface="苹方 特粗" panose="020B0800000000000000" charset="-122"/>
            </a:endParaRPr>
          </a:p>
        </p:txBody>
      </p:sp>
      <p:sp>
        <p:nvSpPr>
          <p:cNvPr id="2" name="文本框 1">
            <a:extLst>
              <a:ext uri="{FF2B5EF4-FFF2-40B4-BE49-F238E27FC236}">
                <a16:creationId xmlns:a16="http://schemas.microsoft.com/office/drawing/2014/main" id="{732121BE-3FDD-32FF-F999-ED9172566EF9}"/>
              </a:ext>
            </a:extLst>
          </p:cNvPr>
          <p:cNvSpPr txBox="1"/>
          <p:nvPr/>
        </p:nvSpPr>
        <p:spPr>
          <a:xfrm>
            <a:off x="2364618" y="2139810"/>
            <a:ext cx="1902581" cy="2862322"/>
          </a:xfrm>
          <a:prstGeom prst="rect">
            <a:avLst/>
          </a:prstGeom>
          <a:noFill/>
        </p:spPr>
        <p:txBody>
          <a:bodyPr wrap="square" rtlCol="0">
            <a:spAutoFit/>
          </a:bodyPr>
          <a:lstStyle/>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博士生导师</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清华大学美术学院信息艺术设计系长聘副教授</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中国创新创业教育研究中心副主任</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清华大学艺术与科技创新基地主任</a:t>
            </a: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endParaRPr lang="en-US" altLang="zh-CN" sz="1200" spc="300" dirty="0">
              <a:solidFill>
                <a:schemeClr val="tx1">
                  <a:lumMod val="75000"/>
                  <a:lumOff val="25000"/>
                </a:schemeClr>
              </a:solidFill>
              <a:latin typeface="Raleway" panose="020B0503030101060003" pitchFamily="34" charset="0"/>
              <a:cs typeface="Open Sans" panose="020B0606030504020204" pitchFamily="34" charset="0"/>
            </a:endParaRPr>
          </a:p>
          <a:p>
            <a:pPr algn="ctr"/>
            <a:r>
              <a:rPr lang="en-US" altLang="zh-CN" sz="1200" spc="300"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rPr>
              <a:t>●</a:t>
            </a:r>
            <a:r>
              <a:rPr lang="zh-CN" altLang="en-US" sz="1200" spc="300" dirty="0">
                <a:solidFill>
                  <a:schemeClr val="tx1">
                    <a:lumMod val="75000"/>
                    <a:lumOff val="25000"/>
                  </a:schemeClr>
                </a:solidFill>
                <a:latin typeface="Raleway" panose="020B0503030101060003" pitchFamily="34" charset="0"/>
                <a:cs typeface="Open Sans" panose="020B0606030504020204" pitchFamily="34" charset="0"/>
              </a:rPr>
              <a:t>中国工业设计协会信息与交互设计专委会秘书长</a:t>
            </a:r>
          </a:p>
        </p:txBody>
      </p:sp>
    </p:spTree>
    <p:extLst>
      <p:ext uri="{BB962C8B-B14F-4D97-AF65-F5344CB8AC3E}">
        <p14:creationId xmlns:p14="http://schemas.microsoft.com/office/powerpoint/2010/main" val="3946202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58BCEC92-B3B4-B4CD-81C5-53238999DF4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72" y="2539968"/>
            <a:ext cx="3133633" cy="2470083"/>
          </a:xfrm>
          <a:prstGeom prst="rect">
            <a:avLst/>
          </a:prstGeom>
          <a:noFill/>
          <a:effectLst>
            <a:outerShdw blurRad="1270000" dist="965200" dir="5400000" sx="85000" sy="8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2A365EFB-B9CE-C145-EB89-48FF0C56DF0D}"/>
              </a:ext>
            </a:extLst>
          </p:cNvPr>
          <p:cNvSpPr/>
          <p:nvPr/>
        </p:nvSpPr>
        <p:spPr>
          <a:xfrm>
            <a:off x="810649" y="296946"/>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12" name="组合 11">
            <a:extLst>
              <a:ext uri="{FF2B5EF4-FFF2-40B4-BE49-F238E27FC236}">
                <a16:creationId xmlns:a16="http://schemas.microsoft.com/office/drawing/2014/main" id="{31B80548-7925-DE78-F779-7BED5938EA62}"/>
              </a:ext>
            </a:extLst>
          </p:cNvPr>
          <p:cNvGrpSpPr/>
          <p:nvPr/>
        </p:nvGrpSpPr>
        <p:grpSpPr>
          <a:xfrm>
            <a:off x="-72481" y="2248813"/>
            <a:ext cx="3236854" cy="2835562"/>
            <a:chOff x="-321" y="0"/>
            <a:chExt cx="4868513" cy="4560288"/>
          </a:xfrm>
          <a:effectLst>
            <a:outerShdw sx="1000" sy="1000" algn="ctr" rotWithShape="0">
              <a:srgbClr val="000000"/>
            </a:outerShdw>
          </a:effectLst>
        </p:grpSpPr>
        <p:pic>
          <p:nvPicPr>
            <p:cNvPr id="26" name="图片 25">
              <a:extLst>
                <a:ext uri="{FF2B5EF4-FFF2-40B4-BE49-F238E27FC236}">
                  <a16:creationId xmlns:a16="http://schemas.microsoft.com/office/drawing/2014/main" id="{253035F8-4D3C-E0AB-A2ED-68ACC3054CD8}"/>
                </a:ext>
              </a:extLst>
            </p:cNvPr>
            <p:cNvPicPr>
              <a:picLocks noChangeAspect="1"/>
            </p:cNvPicPr>
            <p:nvPr/>
          </p:nvPicPr>
          <p:blipFill rotWithShape="1">
            <a:blip r:embed="rId4"/>
            <a:srcRect l="2802" t="4938" r="1576" b="64415"/>
            <a:stretch/>
          </p:blipFill>
          <p:spPr>
            <a:xfrm>
              <a:off x="-1" y="0"/>
              <a:ext cx="4868193" cy="2674281"/>
            </a:xfrm>
            <a:prstGeom prst="rect">
              <a:avLst/>
            </a:prstGeom>
          </p:spPr>
        </p:pic>
        <p:pic>
          <p:nvPicPr>
            <p:cNvPr id="27" name="图片 26">
              <a:extLst>
                <a:ext uri="{FF2B5EF4-FFF2-40B4-BE49-F238E27FC236}">
                  <a16:creationId xmlns:a16="http://schemas.microsoft.com/office/drawing/2014/main" id="{8F829E8E-CCD8-2207-A636-FEC0353D33EE}"/>
                </a:ext>
              </a:extLst>
            </p:cNvPr>
            <p:cNvPicPr>
              <a:picLocks noChangeAspect="1"/>
            </p:cNvPicPr>
            <p:nvPr/>
          </p:nvPicPr>
          <p:blipFill rotWithShape="1">
            <a:blip r:embed="rId4"/>
            <a:srcRect l="2802" t="44379" r="1576" b="29653"/>
            <a:stretch/>
          </p:blipFill>
          <p:spPr>
            <a:xfrm>
              <a:off x="-321" y="2660680"/>
              <a:ext cx="4868194" cy="1899608"/>
            </a:xfrm>
            <a:prstGeom prst="rect">
              <a:avLst/>
            </a:prstGeom>
          </p:spPr>
        </p:pic>
      </p:grpSp>
      <p:sp>
        <p:nvSpPr>
          <p:cNvPr id="30" name="Rectangle: Rounded Corners 3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329AC838-FD8B-ACFE-0EF1-7AE01F26ECBB}"/>
              </a:ext>
            </a:extLst>
          </p:cNvPr>
          <p:cNvSpPr/>
          <p:nvPr/>
        </p:nvSpPr>
        <p:spPr>
          <a:xfrm rot="10800000" flipH="1">
            <a:off x="-36487" y="2241136"/>
            <a:ext cx="3219626" cy="2837602"/>
          </a:xfrm>
          <a:prstGeom prst="roundRect">
            <a:avLst>
              <a:gd name="adj" fmla="val 0"/>
            </a:avLst>
          </a:prstGeom>
          <a:gradFill>
            <a:gsLst>
              <a:gs pos="100000">
                <a:srgbClr val="3E6B81">
                  <a:alpha val="65000"/>
                </a:srgbClr>
              </a:gs>
              <a:gs pos="100000">
                <a:srgbClr val="006B7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5EBDDD9-C887-4E6E-9E13-D62EA3E180C5}"/>
              </a:ext>
            </a:extLst>
          </p:cNvPr>
          <p:cNvSpPr/>
          <p:nvPr/>
        </p:nvSpPr>
        <p:spPr>
          <a:xfrm>
            <a:off x="3705929" y="3164914"/>
            <a:ext cx="1812835" cy="1363065"/>
          </a:xfrm>
          <a:prstGeom prst="rect">
            <a:avLst/>
          </a:prstGeom>
          <a:noFill/>
        </p:spPr>
        <p:txBody>
          <a:bodyPr wrap="square">
            <a:spAutoFit/>
          </a:bodyPr>
          <a:lstStyle/>
          <a:p>
            <a:pPr>
              <a:lnSpc>
                <a:spcPct val="120000"/>
              </a:lnSpc>
            </a:pPr>
            <a:r>
              <a:rPr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cs typeface="OPPOSans M" panose="00020600040101010101" pitchFamily="18" charset="-122"/>
                <a:sym typeface="+mn-lt"/>
              </a:rPr>
              <a:t>人体康复</a:t>
            </a:r>
            <a:endParaRPr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cs typeface="OPPOSans M" panose="00020600040101010101" pitchFamily="18" charset="-122"/>
              <a:sym typeface="+mn-lt"/>
            </a:endParaRPr>
          </a:p>
          <a:p>
            <a:pPr>
              <a:lnSpc>
                <a:spcPct val="120000"/>
              </a:lnSpc>
            </a:pP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OPPOSans M" panose="00020600040101010101" pitchFamily="18" charset="-122"/>
                <a:sym typeface="+mn-lt"/>
              </a:rPr>
              <a:t>将手势识别应用在智能义肢和康复训练中，帮助更多人恢复健康</a:t>
            </a:r>
            <a:endParaRPr 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Open Sans Light" panose="020B0306030504020204" pitchFamily="34" charset="0"/>
            </a:endParaRPr>
          </a:p>
        </p:txBody>
      </p:sp>
      <p:sp>
        <p:nvSpPr>
          <p:cNvPr id="24" name="Rectangle 23">
            <a:extLst>
              <a:ext uri="{FF2B5EF4-FFF2-40B4-BE49-F238E27FC236}">
                <a16:creationId xmlns:a16="http://schemas.microsoft.com/office/drawing/2014/main" id="{39BE2E0D-1A80-431A-A09C-A1EA759B0370}"/>
              </a:ext>
            </a:extLst>
          </p:cNvPr>
          <p:cNvSpPr/>
          <p:nvPr/>
        </p:nvSpPr>
        <p:spPr>
          <a:xfrm>
            <a:off x="6712353" y="5340073"/>
            <a:ext cx="2239019" cy="1363065"/>
          </a:xfrm>
          <a:prstGeom prst="rect">
            <a:avLst/>
          </a:prstGeom>
          <a:noFill/>
        </p:spPr>
        <p:txBody>
          <a:bodyPr wrap="square">
            <a:spAutoFit/>
          </a:bodyPr>
          <a:lstStyle/>
          <a:p>
            <a:pPr>
              <a:lnSpc>
                <a:spcPct val="120000"/>
              </a:lnSpc>
            </a:pPr>
            <a:r>
              <a:rPr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cs typeface="Open Sans Light" panose="020B0306030504020204" pitchFamily="34" charset="0"/>
                <a:sym typeface="+mn-lt"/>
              </a:rPr>
              <a:t>军工外骨骼</a:t>
            </a:r>
            <a:endParaRPr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cs typeface="Open Sans Light" panose="020B0306030504020204" pitchFamily="34" charset="0"/>
              <a:sym typeface="+mn-lt"/>
            </a:endParaRPr>
          </a:p>
          <a:p>
            <a:pPr>
              <a:lnSpc>
                <a:spcPct val="120000"/>
              </a:lnSpc>
            </a:pP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Open Sans Light" panose="020B0306030504020204" pitchFamily="34" charset="0"/>
                <a:sym typeface="+mn-lt"/>
              </a:rPr>
              <a:t>识别肌肉状态，联通外骨骼实现人体增强，打造更强人类</a:t>
            </a:r>
            <a:endParaRPr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cs typeface="Open Sans Light" panose="020B0306030504020204" pitchFamily="34" charset="0"/>
            </a:endParaRPr>
          </a:p>
        </p:txBody>
      </p:sp>
      <p:pic>
        <p:nvPicPr>
          <p:cNvPr id="2" name="图片占位符 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p:cNvPicPr>
            <a:picLocks noGrp="1" noChangeAspect="1"/>
          </p:cNvPicPr>
          <p:nvPr>
            <p:ph type="pic" sz="quarter" idx="15"/>
          </p:nvPr>
        </p:nvPicPr>
        <p:blipFill>
          <a:blip r:embed="rId5" cstate="email">
            <a:extLst>
              <a:ext uri="{28A0092B-C50C-407E-A947-70E740481C1C}">
                <a14:useLocalDpi xmlns:a14="http://schemas.microsoft.com/office/drawing/2010/main"/>
              </a:ext>
            </a:extLst>
          </a:blip>
          <a:srcRect/>
          <a:stretch>
            <a:fillRect/>
          </a:stretch>
        </p:blipFill>
        <p:spPr>
          <a:xfrm>
            <a:off x="3202918" y="5090442"/>
            <a:ext cx="2661638" cy="1767557"/>
          </a:xfrm>
        </p:spPr>
      </p:pic>
      <p:pic>
        <p:nvPicPr>
          <p:cNvPr id="2050" name="Picture 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p:cNvPicPr>
            <a:picLocks noGrp="1" noChangeAspect="1" noChangeArrowheads="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bwMode="auto">
          <a:xfrm>
            <a:off x="5975280" y="3254885"/>
            <a:ext cx="2864471" cy="16786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55B959C2-F5E6-4377-96AB-7B1CA4E5A358}"/>
              </a:ext>
            </a:extLst>
          </p:cNvPr>
          <p:cNvSpPr/>
          <p:nvPr/>
        </p:nvSpPr>
        <p:spPr>
          <a:xfrm>
            <a:off x="339190" y="3339978"/>
            <a:ext cx="2670269" cy="1670073"/>
          </a:xfrm>
          <a:prstGeom prst="rect">
            <a:avLst/>
          </a:prstGeom>
          <a:noFill/>
        </p:spPr>
        <p:txBody>
          <a:bodyPr wrap="square">
            <a:spAutoFit/>
          </a:bodyPr>
          <a:lstStyle/>
          <a:p>
            <a:pPr algn="ctr">
              <a:lnSpc>
                <a:spcPct val="150000"/>
              </a:lnSpc>
              <a:defRPr/>
            </a:pPr>
            <a:r>
              <a:rPr lang="zh-CN" altLang="en-US" sz="2800" dirty="0">
                <a:solidFill>
                  <a:schemeClr val="bg1"/>
                </a:solidFill>
                <a:latin typeface="Microsoft YaHei" panose="020B0503020204020204" pitchFamily="34" charset="-122"/>
                <a:ea typeface="Microsoft YaHei" panose="020B0503020204020204" pitchFamily="34" charset="-122"/>
                <a:cs typeface="OPPOSans M" panose="00020600040101010101" pitchFamily="18" charset="-122"/>
                <a:sym typeface="+mn-lt"/>
              </a:rPr>
              <a:t>手语教学</a:t>
            </a:r>
            <a:endParaRPr lang="en-US" altLang="zh-CN" sz="2800" dirty="0">
              <a:solidFill>
                <a:schemeClr val="bg1"/>
              </a:solidFill>
              <a:latin typeface="Microsoft YaHei" panose="020B0503020204020204" pitchFamily="34" charset="-122"/>
              <a:ea typeface="Microsoft YaHei" panose="020B0503020204020204" pitchFamily="34" charset="-122"/>
              <a:cs typeface="OPPOSans M" panose="00020600040101010101" pitchFamily="18" charset="-122"/>
              <a:sym typeface="+mn-lt"/>
            </a:endParaRPr>
          </a:p>
          <a:p>
            <a:pPr algn="ctr">
              <a:lnSpc>
                <a:spcPct val="150000"/>
              </a:lnSpc>
              <a:defRPr/>
            </a:pPr>
            <a:r>
              <a:rPr lang="zh-CN" altLang="en-US" sz="1400" dirty="0">
                <a:solidFill>
                  <a:schemeClr val="bg1"/>
                </a:solidFill>
                <a:latin typeface="Microsoft YaHei" panose="020B0503020204020204" pitchFamily="34" charset="-122"/>
                <a:ea typeface="Microsoft YaHei" panose="020B0503020204020204" pitchFamily="34" charset="-122"/>
                <a:cs typeface="OPPOSans M" panose="00020600040101010101" pitchFamily="18" charset="-122"/>
                <a:sym typeface="+mn-lt"/>
              </a:rPr>
              <a:t>与线上应用相结合，搭配手环进行手语教学，助力残疾人教育</a:t>
            </a:r>
            <a:endParaRPr lang="en-US" altLang="zh-CN" sz="1400" dirty="0">
              <a:solidFill>
                <a:schemeClr val="bg1"/>
              </a:solidFill>
              <a:latin typeface="Microsoft YaHei" panose="020B0503020204020204" pitchFamily="34" charset="-122"/>
              <a:ea typeface="Microsoft YaHei" panose="020B0503020204020204" pitchFamily="34" charset="-122"/>
              <a:cs typeface="Calibri"/>
            </a:endParaRPr>
          </a:p>
        </p:txBody>
      </p:sp>
      <p:grpSp>
        <p:nvGrpSpPr>
          <p:cNvPr id="31" name="Group 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BE7A97F3-5E7B-EC24-804B-F15D25805B2D}"/>
              </a:ext>
            </a:extLst>
          </p:cNvPr>
          <p:cNvGrpSpPr/>
          <p:nvPr/>
        </p:nvGrpSpPr>
        <p:grpSpPr>
          <a:xfrm>
            <a:off x="6104710" y="5078738"/>
            <a:ext cx="734277" cy="488685"/>
            <a:chOff x="5648327" y="1393310"/>
            <a:chExt cx="895348" cy="642380"/>
          </a:xfrm>
        </p:grpSpPr>
        <p:sp>
          <p:nvSpPr>
            <p:cNvPr id="32" name="Arrow: Pentagon 37">
              <a:extLst>
                <a:ext uri="{FF2B5EF4-FFF2-40B4-BE49-F238E27FC236}">
                  <a16:creationId xmlns:a16="http://schemas.microsoft.com/office/drawing/2014/main" id="{7751DDCA-8E79-944E-CF4E-B5A03A9EDA4C}"/>
                </a:ext>
              </a:extLst>
            </p:cNvPr>
            <p:cNvSpPr/>
            <p:nvPr/>
          </p:nvSpPr>
          <p:spPr>
            <a:xfrm>
              <a:off x="5648327" y="1393310"/>
              <a:ext cx="895348" cy="642380"/>
            </a:xfrm>
            <a:prstGeom prst="homePlate">
              <a:avLst/>
            </a:prstGeom>
            <a:solidFill>
              <a:schemeClr val="bg1"/>
            </a:solidFill>
            <a:ln>
              <a:noFill/>
            </a:ln>
            <a:effectLst>
              <a:outerShdw blurRad="1270000" dist="228600" sx="85000" sy="85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grpSp>
          <p:nvGrpSpPr>
            <p:cNvPr id="36" name="Group 43">
              <a:extLst>
                <a:ext uri="{FF2B5EF4-FFF2-40B4-BE49-F238E27FC236}">
                  <a16:creationId xmlns:a16="http://schemas.microsoft.com/office/drawing/2014/main" id="{48AE1DE6-373C-37D4-FFE9-0F6062D7323B}"/>
                </a:ext>
              </a:extLst>
            </p:cNvPr>
            <p:cNvGrpSpPr/>
            <p:nvPr/>
          </p:nvGrpSpPr>
          <p:grpSpPr>
            <a:xfrm>
              <a:off x="5819447" y="1518277"/>
              <a:ext cx="384143" cy="371339"/>
              <a:chOff x="4102432" y="5333936"/>
              <a:chExt cx="186391" cy="180178"/>
            </a:xfrm>
          </p:grpSpPr>
          <p:sp>
            <p:nvSpPr>
              <p:cNvPr id="37" name="Oval 393">
                <a:extLst>
                  <a:ext uri="{FF2B5EF4-FFF2-40B4-BE49-F238E27FC236}">
                    <a16:creationId xmlns:a16="http://schemas.microsoft.com/office/drawing/2014/main" id="{DFBCD960-A10D-50C1-ADD3-4DF805AC1A62}"/>
                  </a:ext>
                </a:extLst>
              </p:cNvPr>
              <p:cNvSpPr>
                <a:spLocks noChangeArrowheads="1"/>
              </p:cNvSpPr>
              <p:nvPr/>
            </p:nvSpPr>
            <p:spPr bwMode="auto">
              <a:xfrm>
                <a:off x="4102432" y="5333936"/>
                <a:ext cx="186391" cy="180178"/>
              </a:xfrm>
              <a:prstGeom prst="ellipse">
                <a:avLst/>
              </a:prstGeom>
              <a:noFill/>
              <a:ln w="158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mj-ea"/>
                  <a:ea typeface="+mj-ea"/>
                </a:endParaRPr>
              </a:p>
            </p:txBody>
          </p:sp>
          <p:sp>
            <p:nvSpPr>
              <p:cNvPr id="38" name="Freeform 394">
                <a:extLst>
                  <a:ext uri="{FF2B5EF4-FFF2-40B4-BE49-F238E27FC236}">
                    <a16:creationId xmlns:a16="http://schemas.microsoft.com/office/drawing/2014/main" id="{8D4C74D3-A536-8CC4-F2E1-4A03BE77B628}"/>
                  </a:ext>
                </a:extLst>
              </p:cNvPr>
              <p:cNvSpPr>
                <a:spLocks/>
              </p:cNvSpPr>
              <p:nvPr/>
            </p:nvSpPr>
            <p:spPr bwMode="auto">
              <a:xfrm>
                <a:off x="4130390" y="5358788"/>
                <a:ext cx="96303" cy="83877"/>
              </a:xfrm>
              <a:custGeom>
                <a:avLst/>
                <a:gdLst>
                  <a:gd name="T0" fmla="*/ 7 w 94"/>
                  <a:gd name="T1" fmla="*/ 34 h 88"/>
                  <a:gd name="T2" fmla="*/ 29 w 94"/>
                  <a:gd name="T3" fmla="*/ 74 h 88"/>
                  <a:gd name="T4" fmla="*/ 57 w 94"/>
                  <a:gd name="T5" fmla="*/ 86 h 88"/>
                  <a:gd name="T6" fmla="*/ 53 w 94"/>
                  <a:gd name="T7" fmla="*/ 81 h 88"/>
                  <a:gd name="T8" fmla="*/ 48 w 94"/>
                  <a:gd name="T9" fmla="*/ 76 h 88"/>
                  <a:gd name="T10" fmla="*/ 45 w 94"/>
                  <a:gd name="T11" fmla="*/ 67 h 88"/>
                  <a:gd name="T12" fmla="*/ 36 w 94"/>
                  <a:gd name="T13" fmla="*/ 64 h 88"/>
                  <a:gd name="T14" fmla="*/ 45 w 94"/>
                  <a:gd name="T15" fmla="*/ 53 h 88"/>
                  <a:gd name="T16" fmla="*/ 71 w 94"/>
                  <a:gd name="T17" fmla="*/ 34 h 88"/>
                  <a:gd name="T18" fmla="*/ 42 w 94"/>
                  <a:gd name="T19" fmla="*/ 3 h 88"/>
                  <a:gd name="T20" fmla="*/ 6 w 94"/>
                  <a:gd name="T21" fmla="*/ 14 h 88"/>
                  <a:gd name="T22" fmla="*/ 7 w 94"/>
                  <a:gd name="T23"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88">
                    <a:moveTo>
                      <a:pt x="7" y="34"/>
                    </a:moveTo>
                    <a:cubicBezTo>
                      <a:pt x="4" y="45"/>
                      <a:pt x="7" y="62"/>
                      <a:pt x="29" y="74"/>
                    </a:cubicBezTo>
                    <a:cubicBezTo>
                      <a:pt x="51" y="87"/>
                      <a:pt x="55" y="84"/>
                      <a:pt x="57" y="86"/>
                    </a:cubicBezTo>
                    <a:cubicBezTo>
                      <a:pt x="59" y="88"/>
                      <a:pt x="53" y="87"/>
                      <a:pt x="53" y="81"/>
                    </a:cubicBezTo>
                    <a:cubicBezTo>
                      <a:pt x="54" y="76"/>
                      <a:pt x="51" y="77"/>
                      <a:pt x="48" y="76"/>
                    </a:cubicBezTo>
                    <a:cubicBezTo>
                      <a:pt x="45" y="76"/>
                      <a:pt x="44" y="70"/>
                      <a:pt x="45" y="67"/>
                    </a:cubicBezTo>
                    <a:cubicBezTo>
                      <a:pt x="46" y="64"/>
                      <a:pt x="40" y="71"/>
                      <a:pt x="36" y="64"/>
                    </a:cubicBezTo>
                    <a:cubicBezTo>
                      <a:pt x="32" y="57"/>
                      <a:pt x="39" y="51"/>
                      <a:pt x="45" y="53"/>
                    </a:cubicBezTo>
                    <a:cubicBezTo>
                      <a:pt x="61" y="58"/>
                      <a:pt x="58" y="43"/>
                      <a:pt x="71" y="34"/>
                    </a:cubicBezTo>
                    <a:cubicBezTo>
                      <a:pt x="94" y="16"/>
                      <a:pt x="60" y="6"/>
                      <a:pt x="42" y="3"/>
                    </a:cubicBezTo>
                    <a:cubicBezTo>
                      <a:pt x="24" y="0"/>
                      <a:pt x="0" y="7"/>
                      <a:pt x="6" y="14"/>
                    </a:cubicBezTo>
                    <a:cubicBezTo>
                      <a:pt x="12" y="21"/>
                      <a:pt x="8" y="31"/>
                      <a:pt x="7" y="34"/>
                    </a:cubicBezTo>
                    <a:close/>
                  </a:path>
                </a:pathLst>
              </a:custGeom>
              <a:noFill/>
              <a:ln w="158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mj-ea"/>
                  <a:ea typeface="+mj-ea"/>
                </a:endParaRPr>
              </a:p>
            </p:txBody>
          </p:sp>
          <p:sp>
            <p:nvSpPr>
              <p:cNvPr id="39" name="Freeform 395">
                <a:extLst>
                  <a:ext uri="{FF2B5EF4-FFF2-40B4-BE49-F238E27FC236}">
                    <a16:creationId xmlns:a16="http://schemas.microsoft.com/office/drawing/2014/main" id="{36949A9C-F6DC-45E7-297F-24C6D083DF35}"/>
                  </a:ext>
                </a:extLst>
              </p:cNvPr>
              <p:cNvSpPr>
                <a:spLocks/>
              </p:cNvSpPr>
              <p:nvPr/>
            </p:nvSpPr>
            <p:spPr bwMode="auto">
              <a:xfrm>
                <a:off x="4180094" y="5424024"/>
                <a:ext cx="74556" cy="83877"/>
              </a:xfrm>
              <a:custGeom>
                <a:avLst/>
                <a:gdLst>
                  <a:gd name="T0" fmla="*/ 12 w 74"/>
                  <a:gd name="T1" fmla="*/ 32 h 84"/>
                  <a:gd name="T2" fmla="*/ 12 w 74"/>
                  <a:gd name="T3" fmla="*/ 44 h 84"/>
                  <a:gd name="T4" fmla="*/ 25 w 74"/>
                  <a:gd name="T5" fmla="*/ 57 h 84"/>
                  <a:gd name="T6" fmla="*/ 20 w 74"/>
                  <a:gd name="T7" fmla="*/ 79 h 84"/>
                  <a:gd name="T8" fmla="*/ 46 w 74"/>
                  <a:gd name="T9" fmla="*/ 66 h 84"/>
                  <a:gd name="T10" fmla="*/ 67 w 74"/>
                  <a:gd name="T11" fmla="*/ 37 h 84"/>
                  <a:gd name="T12" fmla="*/ 55 w 74"/>
                  <a:gd name="T13" fmla="*/ 23 h 84"/>
                  <a:gd name="T14" fmla="*/ 25 w 74"/>
                  <a:gd name="T15" fmla="*/ 11 h 84"/>
                  <a:gd name="T16" fmla="*/ 12 w 74"/>
                  <a:gd name="T1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84">
                    <a:moveTo>
                      <a:pt x="12" y="32"/>
                    </a:moveTo>
                    <a:cubicBezTo>
                      <a:pt x="11" y="43"/>
                      <a:pt x="0" y="33"/>
                      <a:pt x="12" y="44"/>
                    </a:cubicBezTo>
                    <a:cubicBezTo>
                      <a:pt x="24" y="55"/>
                      <a:pt x="27" y="33"/>
                      <a:pt x="25" y="57"/>
                    </a:cubicBezTo>
                    <a:cubicBezTo>
                      <a:pt x="24" y="82"/>
                      <a:pt x="3" y="84"/>
                      <a:pt x="20" y="79"/>
                    </a:cubicBezTo>
                    <a:cubicBezTo>
                      <a:pt x="36" y="74"/>
                      <a:pt x="34" y="78"/>
                      <a:pt x="46" y="66"/>
                    </a:cubicBezTo>
                    <a:cubicBezTo>
                      <a:pt x="58" y="53"/>
                      <a:pt x="60" y="47"/>
                      <a:pt x="67" y="37"/>
                    </a:cubicBezTo>
                    <a:cubicBezTo>
                      <a:pt x="74" y="27"/>
                      <a:pt x="63" y="31"/>
                      <a:pt x="55" y="23"/>
                    </a:cubicBezTo>
                    <a:cubicBezTo>
                      <a:pt x="47" y="16"/>
                      <a:pt x="35" y="0"/>
                      <a:pt x="25" y="11"/>
                    </a:cubicBezTo>
                    <a:cubicBezTo>
                      <a:pt x="15" y="21"/>
                      <a:pt x="12" y="32"/>
                      <a:pt x="12" y="32"/>
                    </a:cubicBezTo>
                    <a:close/>
                  </a:path>
                </a:pathLst>
              </a:custGeom>
              <a:noFill/>
              <a:ln w="158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latin typeface="+mj-ea"/>
                  <a:ea typeface="+mj-ea"/>
                </a:endParaRPr>
              </a:p>
            </p:txBody>
          </p:sp>
          <p:sp>
            <p:nvSpPr>
              <p:cNvPr id="40" name="Freeform 396">
                <a:extLst>
                  <a:ext uri="{FF2B5EF4-FFF2-40B4-BE49-F238E27FC236}">
                    <a16:creationId xmlns:a16="http://schemas.microsoft.com/office/drawing/2014/main" id="{47D653BE-C2EE-9A08-269F-FA37CFF4F91D}"/>
                  </a:ext>
                </a:extLst>
              </p:cNvPr>
              <p:cNvSpPr>
                <a:spLocks/>
              </p:cNvSpPr>
              <p:nvPr/>
            </p:nvSpPr>
            <p:spPr bwMode="auto">
              <a:xfrm>
                <a:off x="4220480" y="5337041"/>
                <a:ext cx="62130" cy="118048"/>
              </a:xfrm>
              <a:custGeom>
                <a:avLst/>
                <a:gdLst>
                  <a:gd name="T0" fmla="*/ 1 w 63"/>
                  <a:gd name="T1" fmla="*/ 0 h 119"/>
                  <a:gd name="T2" fmla="*/ 12 w 63"/>
                  <a:gd name="T3" fmla="*/ 30 h 119"/>
                  <a:gd name="T4" fmla="*/ 47 w 63"/>
                  <a:gd name="T5" fmla="*/ 55 h 119"/>
                  <a:gd name="T6" fmla="*/ 55 w 63"/>
                  <a:gd name="T7" fmla="*/ 81 h 119"/>
                  <a:gd name="T8" fmla="*/ 52 w 63"/>
                  <a:gd name="T9" fmla="*/ 111 h 119"/>
                  <a:gd name="T10" fmla="*/ 63 w 63"/>
                  <a:gd name="T11" fmla="*/ 114 h 119"/>
                </a:gdLst>
                <a:ahLst/>
                <a:cxnLst>
                  <a:cxn ang="0">
                    <a:pos x="T0" y="T1"/>
                  </a:cxn>
                  <a:cxn ang="0">
                    <a:pos x="T2" y="T3"/>
                  </a:cxn>
                  <a:cxn ang="0">
                    <a:pos x="T4" y="T5"/>
                  </a:cxn>
                  <a:cxn ang="0">
                    <a:pos x="T6" y="T7"/>
                  </a:cxn>
                  <a:cxn ang="0">
                    <a:pos x="T8" y="T9"/>
                  </a:cxn>
                  <a:cxn ang="0">
                    <a:pos x="T10" y="T11"/>
                  </a:cxn>
                </a:cxnLst>
                <a:rect l="0" t="0" r="r" b="b"/>
                <a:pathLst>
                  <a:path w="63" h="119">
                    <a:moveTo>
                      <a:pt x="1" y="0"/>
                    </a:moveTo>
                    <a:cubicBezTo>
                      <a:pt x="0" y="6"/>
                      <a:pt x="3" y="22"/>
                      <a:pt x="12" y="30"/>
                    </a:cubicBezTo>
                    <a:cubicBezTo>
                      <a:pt x="20" y="38"/>
                      <a:pt x="46" y="45"/>
                      <a:pt x="47" y="55"/>
                    </a:cubicBezTo>
                    <a:cubicBezTo>
                      <a:pt x="48" y="65"/>
                      <a:pt x="59" y="72"/>
                      <a:pt x="55" y="81"/>
                    </a:cubicBezTo>
                    <a:cubicBezTo>
                      <a:pt x="51" y="91"/>
                      <a:pt x="43" y="104"/>
                      <a:pt x="52" y="111"/>
                    </a:cubicBezTo>
                    <a:cubicBezTo>
                      <a:pt x="61" y="119"/>
                      <a:pt x="63" y="114"/>
                      <a:pt x="63" y="114"/>
                    </a:cubicBezTo>
                  </a:path>
                </a:pathLst>
              </a:custGeom>
              <a:noFill/>
              <a:ln w="158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mj-ea"/>
                  <a:ea typeface="+mj-ea"/>
                </a:endParaRPr>
              </a:p>
            </p:txBody>
          </p:sp>
        </p:grpSp>
      </p:grpSp>
      <p:grpSp>
        <p:nvGrpSpPr>
          <p:cNvPr id="41" name="Group 49"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31B44D7F-48F4-1D02-10B4-1D1BD8C7C7A0}"/>
              </a:ext>
            </a:extLst>
          </p:cNvPr>
          <p:cNvGrpSpPr/>
          <p:nvPr/>
        </p:nvGrpSpPr>
        <p:grpSpPr>
          <a:xfrm>
            <a:off x="3816368" y="2516158"/>
            <a:ext cx="819810" cy="545610"/>
            <a:chOff x="5648327" y="4753717"/>
            <a:chExt cx="895348" cy="642380"/>
          </a:xfrm>
        </p:grpSpPr>
        <p:sp>
          <p:nvSpPr>
            <p:cNvPr id="42" name="Arrow: Pentagon 48">
              <a:extLst>
                <a:ext uri="{FF2B5EF4-FFF2-40B4-BE49-F238E27FC236}">
                  <a16:creationId xmlns:a16="http://schemas.microsoft.com/office/drawing/2014/main" id="{7B655954-756E-6A19-BFDE-200776CA871E}"/>
                </a:ext>
              </a:extLst>
            </p:cNvPr>
            <p:cNvSpPr/>
            <p:nvPr/>
          </p:nvSpPr>
          <p:spPr>
            <a:xfrm>
              <a:off x="5648327" y="4753717"/>
              <a:ext cx="895348" cy="642380"/>
            </a:xfrm>
            <a:prstGeom prst="homePlate">
              <a:avLst/>
            </a:prstGeom>
            <a:solidFill>
              <a:schemeClr val="bg1"/>
            </a:solidFill>
            <a:ln>
              <a:noFill/>
            </a:ln>
            <a:effectLst>
              <a:outerShdw blurRad="1270000" dist="228600" sx="85000" sy="85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grpSp>
          <p:nvGrpSpPr>
            <p:cNvPr id="43" name="Group 38">
              <a:extLst>
                <a:ext uri="{FF2B5EF4-FFF2-40B4-BE49-F238E27FC236}">
                  <a16:creationId xmlns:a16="http://schemas.microsoft.com/office/drawing/2014/main" id="{0572CD13-7256-372A-8CA7-0EEC075FEEE3}"/>
                </a:ext>
              </a:extLst>
            </p:cNvPr>
            <p:cNvGrpSpPr/>
            <p:nvPr/>
          </p:nvGrpSpPr>
          <p:grpSpPr>
            <a:xfrm>
              <a:off x="5884964" y="4886699"/>
              <a:ext cx="253109" cy="376416"/>
              <a:chOff x="2712266" y="1803653"/>
              <a:chExt cx="121155" cy="180178"/>
            </a:xfrm>
          </p:grpSpPr>
          <p:sp>
            <p:nvSpPr>
              <p:cNvPr id="44" name="Line 561">
                <a:extLst>
                  <a:ext uri="{FF2B5EF4-FFF2-40B4-BE49-F238E27FC236}">
                    <a16:creationId xmlns:a16="http://schemas.microsoft.com/office/drawing/2014/main" id="{0457FA95-D77B-3C04-CF8B-85D3C28472FB}"/>
                  </a:ext>
                </a:extLst>
              </p:cNvPr>
              <p:cNvSpPr>
                <a:spLocks noChangeShapeType="1"/>
              </p:cNvSpPr>
              <p:nvPr/>
            </p:nvSpPr>
            <p:spPr bwMode="auto">
              <a:xfrm flipH="1">
                <a:off x="2743331" y="1937232"/>
                <a:ext cx="59025" cy="0"/>
              </a:xfrm>
              <a:prstGeom prst="line">
                <a:avLst/>
              </a:prstGeom>
              <a:noFill/>
              <a:ln w="15875"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mj-ea"/>
                  <a:ea typeface="+mj-ea"/>
                </a:endParaRPr>
              </a:p>
            </p:txBody>
          </p:sp>
          <p:sp>
            <p:nvSpPr>
              <p:cNvPr id="45" name="Freeform 562">
                <a:extLst>
                  <a:ext uri="{FF2B5EF4-FFF2-40B4-BE49-F238E27FC236}">
                    <a16:creationId xmlns:a16="http://schemas.microsoft.com/office/drawing/2014/main" id="{715BA3B5-D5B1-32A9-505F-95520AA891D1}"/>
                  </a:ext>
                </a:extLst>
              </p:cNvPr>
              <p:cNvSpPr>
                <a:spLocks/>
              </p:cNvSpPr>
              <p:nvPr/>
            </p:nvSpPr>
            <p:spPr bwMode="auto">
              <a:xfrm>
                <a:off x="2752649" y="1968297"/>
                <a:ext cx="40386" cy="15534"/>
              </a:xfrm>
              <a:custGeom>
                <a:avLst/>
                <a:gdLst>
                  <a:gd name="T0" fmla="*/ 0 w 40"/>
                  <a:gd name="T1" fmla="*/ 0 h 16"/>
                  <a:gd name="T2" fmla="*/ 0 w 40"/>
                  <a:gd name="T3" fmla="*/ 8 h 16"/>
                  <a:gd name="T4" fmla="*/ 8 w 40"/>
                  <a:gd name="T5" fmla="*/ 16 h 16"/>
                  <a:gd name="T6" fmla="*/ 32 w 40"/>
                  <a:gd name="T7" fmla="*/ 16 h 16"/>
                  <a:gd name="T8" fmla="*/ 40 w 40"/>
                  <a:gd name="T9" fmla="*/ 8 h 16"/>
                  <a:gd name="T10" fmla="*/ 40 w 40"/>
                  <a:gd name="T11" fmla="*/ 0 h 16"/>
                </a:gdLst>
                <a:ahLst/>
                <a:cxnLst>
                  <a:cxn ang="0">
                    <a:pos x="T0" y="T1"/>
                  </a:cxn>
                  <a:cxn ang="0">
                    <a:pos x="T2" y="T3"/>
                  </a:cxn>
                  <a:cxn ang="0">
                    <a:pos x="T4" y="T5"/>
                  </a:cxn>
                  <a:cxn ang="0">
                    <a:pos x="T6" y="T7"/>
                  </a:cxn>
                  <a:cxn ang="0">
                    <a:pos x="T8" y="T9"/>
                  </a:cxn>
                  <a:cxn ang="0">
                    <a:pos x="T10" y="T11"/>
                  </a:cxn>
                </a:cxnLst>
                <a:rect l="0" t="0" r="r" b="b"/>
                <a:pathLst>
                  <a:path w="40" h="16">
                    <a:moveTo>
                      <a:pt x="0" y="0"/>
                    </a:moveTo>
                    <a:cubicBezTo>
                      <a:pt x="0" y="8"/>
                      <a:pt x="0" y="8"/>
                      <a:pt x="0" y="8"/>
                    </a:cubicBezTo>
                    <a:cubicBezTo>
                      <a:pt x="0" y="13"/>
                      <a:pt x="3" y="16"/>
                      <a:pt x="8" y="16"/>
                    </a:cubicBezTo>
                    <a:cubicBezTo>
                      <a:pt x="32" y="16"/>
                      <a:pt x="32" y="16"/>
                      <a:pt x="32" y="16"/>
                    </a:cubicBezTo>
                    <a:cubicBezTo>
                      <a:pt x="36" y="16"/>
                      <a:pt x="40" y="13"/>
                      <a:pt x="40" y="8"/>
                    </a:cubicBezTo>
                    <a:cubicBezTo>
                      <a:pt x="40" y="0"/>
                      <a:pt x="40" y="0"/>
                      <a:pt x="40" y="0"/>
                    </a:cubicBezTo>
                  </a:path>
                </a:pathLst>
              </a:custGeom>
              <a:noFill/>
              <a:ln w="15875" cap="rnd">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mj-ea"/>
                  <a:ea typeface="+mj-ea"/>
                </a:endParaRPr>
              </a:p>
            </p:txBody>
          </p:sp>
          <p:sp>
            <p:nvSpPr>
              <p:cNvPr id="46" name="Freeform 563">
                <a:extLst>
                  <a:ext uri="{FF2B5EF4-FFF2-40B4-BE49-F238E27FC236}">
                    <a16:creationId xmlns:a16="http://schemas.microsoft.com/office/drawing/2014/main" id="{D24C4EC8-6579-0B2E-CD37-7FC44069FD0A}"/>
                  </a:ext>
                </a:extLst>
              </p:cNvPr>
              <p:cNvSpPr>
                <a:spLocks/>
              </p:cNvSpPr>
              <p:nvPr/>
            </p:nvSpPr>
            <p:spPr bwMode="auto">
              <a:xfrm>
                <a:off x="2712266" y="1803653"/>
                <a:ext cx="121155" cy="164646"/>
              </a:xfrm>
              <a:custGeom>
                <a:avLst/>
                <a:gdLst>
                  <a:gd name="T0" fmla="*/ 32 w 120"/>
                  <a:gd name="T1" fmla="*/ 144 h 168"/>
                  <a:gd name="T2" fmla="*/ 0 w 120"/>
                  <a:gd name="T3" fmla="*/ 60 h 168"/>
                  <a:gd name="T4" fmla="*/ 60 w 120"/>
                  <a:gd name="T5" fmla="*/ 0 h 168"/>
                  <a:gd name="T6" fmla="*/ 120 w 120"/>
                  <a:gd name="T7" fmla="*/ 60 h 168"/>
                  <a:gd name="T8" fmla="*/ 88 w 120"/>
                  <a:gd name="T9" fmla="*/ 144 h 168"/>
                  <a:gd name="T10" fmla="*/ 88 w 120"/>
                  <a:gd name="T11" fmla="*/ 168 h 168"/>
                  <a:gd name="T12" fmla="*/ 32 w 120"/>
                  <a:gd name="T13" fmla="*/ 168 h 168"/>
                  <a:gd name="T14" fmla="*/ 32 w 120"/>
                  <a:gd name="T15" fmla="*/ 144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68">
                    <a:moveTo>
                      <a:pt x="32" y="144"/>
                    </a:moveTo>
                    <a:cubicBezTo>
                      <a:pt x="32" y="121"/>
                      <a:pt x="0" y="94"/>
                      <a:pt x="0" y="60"/>
                    </a:cubicBezTo>
                    <a:cubicBezTo>
                      <a:pt x="0" y="27"/>
                      <a:pt x="27" y="0"/>
                      <a:pt x="60" y="0"/>
                    </a:cubicBezTo>
                    <a:cubicBezTo>
                      <a:pt x="93" y="0"/>
                      <a:pt x="120" y="27"/>
                      <a:pt x="120" y="60"/>
                    </a:cubicBezTo>
                    <a:cubicBezTo>
                      <a:pt x="120" y="94"/>
                      <a:pt x="88" y="121"/>
                      <a:pt x="88" y="144"/>
                    </a:cubicBezTo>
                    <a:cubicBezTo>
                      <a:pt x="88" y="168"/>
                      <a:pt x="88" y="168"/>
                      <a:pt x="88" y="168"/>
                    </a:cubicBezTo>
                    <a:cubicBezTo>
                      <a:pt x="32" y="168"/>
                      <a:pt x="32" y="168"/>
                      <a:pt x="32" y="168"/>
                    </a:cubicBezTo>
                    <a:cubicBezTo>
                      <a:pt x="32" y="144"/>
                      <a:pt x="32" y="144"/>
                      <a:pt x="32" y="144"/>
                    </a:cubicBezTo>
                  </a:path>
                </a:pathLst>
              </a:custGeom>
              <a:noFill/>
              <a:ln w="15875" cap="rnd">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mj-ea"/>
                  <a:ea typeface="+mj-ea"/>
                </a:endParaRPr>
              </a:p>
            </p:txBody>
          </p:sp>
          <p:sp>
            <p:nvSpPr>
              <p:cNvPr id="47" name="Freeform 564">
                <a:extLst>
                  <a:ext uri="{FF2B5EF4-FFF2-40B4-BE49-F238E27FC236}">
                    <a16:creationId xmlns:a16="http://schemas.microsoft.com/office/drawing/2014/main" id="{6EDA756C-76BC-2A20-0B20-07C3DBD19AC2}"/>
                  </a:ext>
                </a:extLst>
              </p:cNvPr>
              <p:cNvSpPr>
                <a:spLocks/>
              </p:cNvSpPr>
              <p:nvPr/>
            </p:nvSpPr>
            <p:spPr bwMode="auto">
              <a:xfrm>
                <a:off x="2737118" y="1828505"/>
                <a:ext cx="31065" cy="68343"/>
              </a:xfrm>
              <a:custGeom>
                <a:avLst/>
                <a:gdLst>
                  <a:gd name="T0" fmla="*/ 32 w 32"/>
                  <a:gd name="T1" fmla="*/ 0 h 72"/>
                  <a:gd name="T2" fmla="*/ 0 w 32"/>
                  <a:gd name="T3" fmla="*/ 35 h 72"/>
                  <a:gd name="T4" fmla="*/ 16 w 32"/>
                  <a:gd name="T5" fmla="*/ 72 h 72"/>
                </a:gdLst>
                <a:ahLst/>
                <a:cxnLst>
                  <a:cxn ang="0">
                    <a:pos x="T0" y="T1"/>
                  </a:cxn>
                  <a:cxn ang="0">
                    <a:pos x="T2" y="T3"/>
                  </a:cxn>
                  <a:cxn ang="0">
                    <a:pos x="T4" y="T5"/>
                  </a:cxn>
                </a:cxnLst>
                <a:rect l="0" t="0" r="r" b="b"/>
                <a:pathLst>
                  <a:path w="32" h="72">
                    <a:moveTo>
                      <a:pt x="32" y="0"/>
                    </a:moveTo>
                    <a:cubicBezTo>
                      <a:pt x="13" y="2"/>
                      <a:pt x="0" y="17"/>
                      <a:pt x="0" y="35"/>
                    </a:cubicBezTo>
                    <a:cubicBezTo>
                      <a:pt x="0" y="46"/>
                      <a:pt x="9" y="61"/>
                      <a:pt x="16" y="72"/>
                    </a:cubicBezTo>
                  </a:path>
                </a:pathLst>
              </a:custGeom>
              <a:noFill/>
              <a:ln w="15875" cap="rnd">
                <a:solidFill>
                  <a:schemeClr val="tx1">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mj-ea"/>
                  <a:ea typeface="+mj-ea"/>
                </a:endParaRPr>
              </a:p>
            </p:txBody>
          </p:sp>
        </p:grpSp>
      </p:grpSp>
      <p:sp>
        <p:nvSpPr>
          <p:cNvPr id="34" name="矩形 33">
            <a:extLst>
              <a:ext uri="{FF2B5EF4-FFF2-40B4-BE49-F238E27FC236}">
                <a16:creationId xmlns:a16="http://schemas.microsoft.com/office/drawing/2014/main" id="{A43B6257-3D42-3B20-893C-12E8BB188878}"/>
              </a:ext>
            </a:extLst>
          </p:cNvPr>
          <p:cNvSpPr/>
          <p:nvPr/>
        </p:nvSpPr>
        <p:spPr>
          <a:xfrm>
            <a:off x="418363" y="280961"/>
            <a:ext cx="5461752" cy="1415772"/>
          </a:xfrm>
          <a:prstGeom prst="rect">
            <a:avLst/>
          </a:prstGeom>
        </p:spPr>
        <p:txBody>
          <a:bodyPr wrap="none">
            <a:spAutoFit/>
          </a:bodyPr>
          <a:lstStyle/>
          <a:p>
            <a:r>
              <a:rPr lang="zh-CN" altLang="en-US" sz="3200" dirty="0">
                <a:latin typeface="Microsoft YaHei" panose="020B0503020204020204" pitchFamily="34" charset="-122"/>
                <a:ea typeface="Microsoft YaHei" panose="020B0503020204020204" pitchFamily="34" charset="-122"/>
              </a:rPr>
              <a:t>不仅是对话</a:t>
            </a:r>
            <a:endParaRPr lang="en-US" altLang="zh-CN" sz="32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zh-CN" altLang="en-US" sz="4000" dirty="0">
                <a:latin typeface="Microsoft YaHei" panose="020B0503020204020204" pitchFamily="34" charset="-122"/>
                <a:ea typeface="Microsoft YaHei" panose="020B0503020204020204" pitchFamily="34" charset="-122"/>
              </a:rPr>
              <a:t>教育</a:t>
            </a:r>
            <a:r>
              <a:rPr lang="en-US" altLang="zh-CN" sz="4000" dirty="0">
                <a:latin typeface="Microsoft YaHei" panose="020B0503020204020204" pitchFamily="34" charset="-122"/>
                <a:ea typeface="Microsoft YaHei" panose="020B0503020204020204" pitchFamily="34" charset="-122"/>
              </a:rPr>
              <a:t>+</a:t>
            </a:r>
            <a:r>
              <a:rPr lang="zh-CN" altLang="en-US" sz="4000" dirty="0">
                <a:latin typeface="Microsoft YaHei" panose="020B0503020204020204" pitchFamily="34" charset="-122"/>
                <a:ea typeface="Microsoft YaHei" panose="020B0503020204020204" pitchFamily="34" charset="-122"/>
              </a:rPr>
              <a:t>康复</a:t>
            </a:r>
            <a:r>
              <a:rPr lang="en-US" altLang="zh-CN" sz="4000" dirty="0">
                <a:latin typeface="Microsoft YaHei" panose="020B0503020204020204" pitchFamily="34" charset="-122"/>
                <a:ea typeface="Microsoft YaHei" panose="020B0503020204020204" pitchFamily="34" charset="-122"/>
              </a:rPr>
              <a:t>+</a:t>
            </a:r>
            <a:r>
              <a:rPr lang="zh-CN" altLang="en-US" sz="4000" dirty="0">
                <a:latin typeface="Microsoft YaHei" panose="020B0503020204020204" pitchFamily="34" charset="-122"/>
                <a:ea typeface="Microsoft YaHei" panose="020B0503020204020204" pitchFamily="34" charset="-122"/>
              </a:rPr>
              <a:t>增强</a:t>
            </a:r>
            <a:r>
              <a:rPr lang="en-US" altLang="zh-CN" sz="4000" dirty="0">
                <a:latin typeface="Microsoft YaHei" panose="020B0503020204020204" pitchFamily="34" charset="-122"/>
                <a:ea typeface="Microsoft YaHei" panose="020B0503020204020204" pitchFamily="34" charset="-122"/>
              </a:rPr>
              <a:t>+</a:t>
            </a:r>
            <a:r>
              <a:rPr lang="zh-CN" altLang="en-US" sz="4000" dirty="0">
                <a:latin typeface="Microsoft YaHei" panose="020B0503020204020204" pitchFamily="34" charset="-122"/>
                <a:ea typeface="Microsoft YaHei" panose="020B0503020204020204" pitchFamily="34" charset="-122"/>
              </a:rPr>
              <a:t>娱乐</a:t>
            </a:r>
            <a:endParaRPr lang="en-US" altLang="zh-CN" sz="4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C28A9F1A-DB23-8CD0-A60A-066A62C1F545}"/>
              </a:ext>
            </a:extLst>
          </p:cNvPr>
          <p:cNvPicPr>
            <a:picLocks noChangeAspect="1"/>
          </p:cNvPicPr>
          <p:nvPr/>
        </p:nvPicPr>
        <p:blipFill>
          <a:blip r:embed="rId6"/>
          <a:stretch>
            <a:fillRect/>
          </a:stretch>
        </p:blipFill>
        <p:spPr>
          <a:xfrm>
            <a:off x="5942507" y="2848360"/>
            <a:ext cx="2897244" cy="2109698"/>
          </a:xfrm>
          <a:prstGeom prst="rect">
            <a:avLst/>
          </a:prstGeom>
        </p:spPr>
      </p:pic>
      <p:pic>
        <p:nvPicPr>
          <p:cNvPr id="13" name="图片 12">
            <a:extLst>
              <a:ext uri="{FF2B5EF4-FFF2-40B4-BE49-F238E27FC236}">
                <a16:creationId xmlns:a16="http://schemas.microsoft.com/office/drawing/2014/main" id="{F22B8ABD-238C-9DAC-6604-6C7C80874C79}"/>
              </a:ext>
            </a:extLst>
          </p:cNvPr>
          <p:cNvPicPr>
            <a:picLocks noChangeAspect="1"/>
          </p:cNvPicPr>
          <p:nvPr/>
        </p:nvPicPr>
        <p:blipFill>
          <a:blip r:embed="rId7"/>
          <a:stretch>
            <a:fillRect/>
          </a:stretch>
        </p:blipFill>
        <p:spPr>
          <a:xfrm>
            <a:off x="3210994" y="5010051"/>
            <a:ext cx="2789726" cy="1844493"/>
          </a:xfrm>
          <a:prstGeom prst="rect">
            <a:avLst/>
          </a:prstGeom>
        </p:spPr>
      </p:pic>
      <p:sp>
        <p:nvSpPr>
          <p:cNvPr id="48" name="Rectangle 23">
            <a:extLst>
              <a:ext uri="{FF2B5EF4-FFF2-40B4-BE49-F238E27FC236}">
                <a16:creationId xmlns:a16="http://schemas.microsoft.com/office/drawing/2014/main" id="{340089AE-432B-BBF3-27F1-AC2669AF047C}"/>
              </a:ext>
            </a:extLst>
          </p:cNvPr>
          <p:cNvSpPr/>
          <p:nvPr/>
        </p:nvSpPr>
        <p:spPr>
          <a:xfrm>
            <a:off x="10073382" y="3671640"/>
            <a:ext cx="1905654" cy="1363065"/>
          </a:xfrm>
          <a:prstGeom prst="rect">
            <a:avLst/>
          </a:prstGeom>
          <a:noFill/>
        </p:spPr>
        <p:txBody>
          <a:bodyPr wrap="square">
            <a:spAutoFit/>
          </a:bodyPr>
          <a:lstStyle/>
          <a:p>
            <a:pPr>
              <a:lnSpc>
                <a:spcPct val="120000"/>
              </a:lnSpc>
            </a:pPr>
            <a:r>
              <a:rPr lang="zh-CN" altLang="en-US" sz="2800" dirty="0">
                <a:solidFill>
                  <a:schemeClr val="tx1">
                    <a:lumMod val="75000"/>
                    <a:lumOff val="25000"/>
                  </a:schemeClr>
                </a:solidFill>
                <a:latin typeface="Microsoft YaHei" panose="020B0503020204020204" pitchFamily="34" charset="-122"/>
                <a:ea typeface="Microsoft YaHei" panose="020B0503020204020204" pitchFamily="34" charset="-122"/>
                <a:cs typeface="Open Sans Light" panose="020B0306030504020204" pitchFamily="34" charset="0"/>
                <a:sym typeface="+mn-lt"/>
              </a:rPr>
              <a:t>增强现实</a:t>
            </a:r>
            <a:endParaRPr lang="en-US" altLang="zh-CN" sz="2800" dirty="0">
              <a:solidFill>
                <a:schemeClr val="tx1">
                  <a:lumMod val="75000"/>
                  <a:lumOff val="25000"/>
                </a:schemeClr>
              </a:solidFill>
              <a:latin typeface="Microsoft YaHei" panose="020B0503020204020204" pitchFamily="34" charset="-122"/>
              <a:ea typeface="Microsoft YaHei" panose="020B0503020204020204" pitchFamily="34" charset="-122"/>
              <a:cs typeface="Open Sans Light" panose="020B0306030504020204" pitchFamily="34" charset="0"/>
              <a:sym typeface="+mn-lt"/>
            </a:endParaRPr>
          </a:p>
          <a:p>
            <a:pPr>
              <a:lnSpc>
                <a:spcPct val="120000"/>
              </a:lnSpc>
            </a:pP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cs typeface="OPPOSans M" panose="00020600040101010101" pitchFamily="18" charset="-122"/>
                <a:sym typeface="+mn-lt"/>
              </a:rPr>
              <a:t>借助手势识别实现虚拟交互，联通元宇宙与现实世界</a:t>
            </a:r>
            <a:endParaRPr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cs typeface="Open Sans Light" panose="020B0306030504020204" pitchFamily="34" charset="0"/>
            </a:endParaRPr>
          </a:p>
        </p:txBody>
      </p:sp>
      <p:pic>
        <p:nvPicPr>
          <p:cNvPr id="49" name="Picture 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47B37961-7978-9A42-B8CA-21AB18A47E6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27396" y="1299357"/>
            <a:ext cx="3219626" cy="2033259"/>
          </a:xfrm>
          <a:prstGeom prst="rect">
            <a:avLst/>
          </a:prstGeom>
          <a:noFill/>
          <a:effectLst>
            <a:outerShdw blurRad="1270000" dist="965200" dir="5400000" sx="85000" sy="8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0" name="图片 49">
            <a:extLst>
              <a:ext uri="{FF2B5EF4-FFF2-40B4-BE49-F238E27FC236}">
                <a16:creationId xmlns:a16="http://schemas.microsoft.com/office/drawing/2014/main" id="{9F8F2B65-2CB5-CCEA-C539-2F89CFD7A6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39751" y="1262867"/>
            <a:ext cx="3352249" cy="2060620"/>
          </a:xfrm>
          <a:prstGeom prst="rect">
            <a:avLst/>
          </a:prstGeom>
        </p:spPr>
      </p:pic>
      <p:grpSp>
        <p:nvGrpSpPr>
          <p:cNvPr id="51" name="Group 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3F3A083D-0918-DD3C-9864-46C020C07651}"/>
              </a:ext>
            </a:extLst>
          </p:cNvPr>
          <p:cNvGrpSpPr/>
          <p:nvPr/>
        </p:nvGrpSpPr>
        <p:grpSpPr>
          <a:xfrm>
            <a:off x="8923481" y="3728203"/>
            <a:ext cx="830852" cy="642380"/>
            <a:chOff x="5648327" y="1393310"/>
            <a:chExt cx="895348" cy="642380"/>
          </a:xfrm>
        </p:grpSpPr>
        <p:sp>
          <p:nvSpPr>
            <p:cNvPr id="52" name="Arrow: Pentagon 37">
              <a:extLst>
                <a:ext uri="{FF2B5EF4-FFF2-40B4-BE49-F238E27FC236}">
                  <a16:creationId xmlns:a16="http://schemas.microsoft.com/office/drawing/2014/main" id="{0021275B-0D89-A2A9-3F7E-16D0C8F9E983}"/>
                </a:ext>
              </a:extLst>
            </p:cNvPr>
            <p:cNvSpPr/>
            <p:nvPr/>
          </p:nvSpPr>
          <p:spPr>
            <a:xfrm>
              <a:off x="5648327" y="1393310"/>
              <a:ext cx="895348" cy="642380"/>
            </a:xfrm>
            <a:prstGeom prst="homePlate">
              <a:avLst/>
            </a:prstGeom>
            <a:solidFill>
              <a:schemeClr val="bg1"/>
            </a:solidFill>
            <a:ln>
              <a:noFill/>
            </a:ln>
            <a:effectLst>
              <a:outerShdw blurRad="1270000" dist="228600" sx="85000" sy="85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grpSp>
          <p:nvGrpSpPr>
            <p:cNvPr id="53" name="Group 43">
              <a:extLst>
                <a:ext uri="{FF2B5EF4-FFF2-40B4-BE49-F238E27FC236}">
                  <a16:creationId xmlns:a16="http://schemas.microsoft.com/office/drawing/2014/main" id="{74F51592-B1F5-0303-5476-9D6531685D9C}"/>
                </a:ext>
              </a:extLst>
            </p:cNvPr>
            <p:cNvGrpSpPr/>
            <p:nvPr/>
          </p:nvGrpSpPr>
          <p:grpSpPr>
            <a:xfrm>
              <a:off x="5819447" y="1518277"/>
              <a:ext cx="384143" cy="371339"/>
              <a:chOff x="4102432" y="5333936"/>
              <a:chExt cx="186391" cy="180178"/>
            </a:xfrm>
          </p:grpSpPr>
          <p:sp>
            <p:nvSpPr>
              <p:cNvPr id="54" name="Oval 393">
                <a:extLst>
                  <a:ext uri="{FF2B5EF4-FFF2-40B4-BE49-F238E27FC236}">
                    <a16:creationId xmlns:a16="http://schemas.microsoft.com/office/drawing/2014/main" id="{5D52E373-2D1A-7407-323A-80FF5001BE52}"/>
                  </a:ext>
                </a:extLst>
              </p:cNvPr>
              <p:cNvSpPr>
                <a:spLocks noChangeArrowheads="1"/>
              </p:cNvSpPr>
              <p:nvPr/>
            </p:nvSpPr>
            <p:spPr bwMode="auto">
              <a:xfrm>
                <a:off x="4102432" y="5333936"/>
                <a:ext cx="186391" cy="180178"/>
              </a:xfrm>
              <a:prstGeom prst="ellipse">
                <a:avLst/>
              </a:prstGeom>
              <a:noFill/>
              <a:ln w="158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mj-ea"/>
                  <a:ea typeface="+mj-ea"/>
                </a:endParaRPr>
              </a:p>
            </p:txBody>
          </p:sp>
          <p:sp>
            <p:nvSpPr>
              <p:cNvPr id="55" name="Freeform 394">
                <a:extLst>
                  <a:ext uri="{FF2B5EF4-FFF2-40B4-BE49-F238E27FC236}">
                    <a16:creationId xmlns:a16="http://schemas.microsoft.com/office/drawing/2014/main" id="{0B69A311-E2F9-3BE3-42F9-577DD15736A3}"/>
                  </a:ext>
                </a:extLst>
              </p:cNvPr>
              <p:cNvSpPr>
                <a:spLocks/>
              </p:cNvSpPr>
              <p:nvPr/>
            </p:nvSpPr>
            <p:spPr bwMode="auto">
              <a:xfrm>
                <a:off x="4130390" y="5358788"/>
                <a:ext cx="96303" cy="83877"/>
              </a:xfrm>
              <a:custGeom>
                <a:avLst/>
                <a:gdLst>
                  <a:gd name="T0" fmla="*/ 7 w 94"/>
                  <a:gd name="T1" fmla="*/ 34 h 88"/>
                  <a:gd name="T2" fmla="*/ 29 w 94"/>
                  <a:gd name="T3" fmla="*/ 74 h 88"/>
                  <a:gd name="T4" fmla="*/ 57 w 94"/>
                  <a:gd name="T5" fmla="*/ 86 h 88"/>
                  <a:gd name="T6" fmla="*/ 53 w 94"/>
                  <a:gd name="T7" fmla="*/ 81 h 88"/>
                  <a:gd name="T8" fmla="*/ 48 w 94"/>
                  <a:gd name="T9" fmla="*/ 76 h 88"/>
                  <a:gd name="T10" fmla="*/ 45 w 94"/>
                  <a:gd name="T11" fmla="*/ 67 h 88"/>
                  <a:gd name="T12" fmla="*/ 36 w 94"/>
                  <a:gd name="T13" fmla="*/ 64 h 88"/>
                  <a:gd name="T14" fmla="*/ 45 w 94"/>
                  <a:gd name="T15" fmla="*/ 53 h 88"/>
                  <a:gd name="T16" fmla="*/ 71 w 94"/>
                  <a:gd name="T17" fmla="*/ 34 h 88"/>
                  <a:gd name="T18" fmla="*/ 42 w 94"/>
                  <a:gd name="T19" fmla="*/ 3 h 88"/>
                  <a:gd name="T20" fmla="*/ 6 w 94"/>
                  <a:gd name="T21" fmla="*/ 14 h 88"/>
                  <a:gd name="T22" fmla="*/ 7 w 94"/>
                  <a:gd name="T23"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88">
                    <a:moveTo>
                      <a:pt x="7" y="34"/>
                    </a:moveTo>
                    <a:cubicBezTo>
                      <a:pt x="4" y="45"/>
                      <a:pt x="7" y="62"/>
                      <a:pt x="29" y="74"/>
                    </a:cubicBezTo>
                    <a:cubicBezTo>
                      <a:pt x="51" y="87"/>
                      <a:pt x="55" y="84"/>
                      <a:pt x="57" y="86"/>
                    </a:cubicBezTo>
                    <a:cubicBezTo>
                      <a:pt x="59" y="88"/>
                      <a:pt x="53" y="87"/>
                      <a:pt x="53" y="81"/>
                    </a:cubicBezTo>
                    <a:cubicBezTo>
                      <a:pt x="54" y="76"/>
                      <a:pt x="51" y="77"/>
                      <a:pt x="48" y="76"/>
                    </a:cubicBezTo>
                    <a:cubicBezTo>
                      <a:pt x="45" y="76"/>
                      <a:pt x="44" y="70"/>
                      <a:pt x="45" y="67"/>
                    </a:cubicBezTo>
                    <a:cubicBezTo>
                      <a:pt x="46" y="64"/>
                      <a:pt x="40" y="71"/>
                      <a:pt x="36" y="64"/>
                    </a:cubicBezTo>
                    <a:cubicBezTo>
                      <a:pt x="32" y="57"/>
                      <a:pt x="39" y="51"/>
                      <a:pt x="45" y="53"/>
                    </a:cubicBezTo>
                    <a:cubicBezTo>
                      <a:pt x="61" y="58"/>
                      <a:pt x="58" y="43"/>
                      <a:pt x="71" y="34"/>
                    </a:cubicBezTo>
                    <a:cubicBezTo>
                      <a:pt x="94" y="16"/>
                      <a:pt x="60" y="6"/>
                      <a:pt x="42" y="3"/>
                    </a:cubicBezTo>
                    <a:cubicBezTo>
                      <a:pt x="24" y="0"/>
                      <a:pt x="0" y="7"/>
                      <a:pt x="6" y="14"/>
                    </a:cubicBezTo>
                    <a:cubicBezTo>
                      <a:pt x="12" y="21"/>
                      <a:pt x="8" y="31"/>
                      <a:pt x="7" y="34"/>
                    </a:cubicBezTo>
                    <a:close/>
                  </a:path>
                </a:pathLst>
              </a:custGeom>
              <a:noFill/>
              <a:ln w="158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mj-ea"/>
                  <a:ea typeface="+mj-ea"/>
                </a:endParaRPr>
              </a:p>
            </p:txBody>
          </p:sp>
          <p:sp>
            <p:nvSpPr>
              <p:cNvPr id="56" name="Freeform 395">
                <a:extLst>
                  <a:ext uri="{FF2B5EF4-FFF2-40B4-BE49-F238E27FC236}">
                    <a16:creationId xmlns:a16="http://schemas.microsoft.com/office/drawing/2014/main" id="{DF2DCA0D-354D-533B-0801-19B4912283A0}"/>
                  </a:ext>
                </a:extLst>
              </p:cNvPr>
              <p:cNvSpPr>
                <a:spLocks/>
              </p:cNvSpPr>
              <p:nvPr/>
            </p:nvSpPr>
            <p:spPr bwMode="auto">
              <a:xfrm>
                <a:off x="4180094" y="5424024"/>
                <a:ext cx="74556" cy="83877"/>
              </a:xfrm>
              <a:custGeom>
                <a:avLst/>
                <a:gdLst>
                  <a:gd name="T0" fmla="*/ 12 w 74"/>
                  <a:gd name="T1" fmla="*/ 32 h 84"/>
                  <a:gd name="T2" fmla="*/ 12 w 74"/>
                  <a:gd name="T3" fmla="*/ 44 h 84"/>
                  <a:gd name="T4" fmla="*/ 25 w 74"/>
                  <a:gd name="T5" fmla="*/ 57 h 84"/>
                  <a:gd name="T6" fmla="*/ 20 w 74"/>
                  <a:gd name="T7" fmla="*/ 79 h 84"/>
                  <a:gd name="T8" fmla="*/ 46 w 74"/>
                  <a:gd name="T9" fmla="*/ 66 h 84"/>
                  <a:gd name="T10" fmla="*/ 67 w 74"/>
                  <a:gd name="T11" fmla="*/ 37 h 84"/>
                  <a:gd name="T12" fmla="*/ 55 w 74"/>
                  <a:gd name="T13" fmla="*/ 23 h 84"/>
                  <a:gd name="T14" fmla="*/ 25 w 74"/>
                  <a:gd name="T15" fmla="*/ 11 h 84"/>
                  <a:gd name="T16" fmla="*/ 12 w 74"/>
                  <a:gd name="T1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84">
                    <a:moveTo>
                      <a:pt x="12" y="32"/>
                    </a:moveTo>
                    <a:cubicBezTo>
                      <a:pt x="11" y="43"/>
                      <a:pt x="0" y="33"/>
                      <a:pt x="12" y="44"/>
                    </a:cubicBezTo>
                    <a:cubicBezTo>
                      <a:pt x="24" y="55"/>
                      <a:pt x="27" y="33"/>
                      <a:pt x="25" y="57"/>
                    </a:cubicBezTo>
                    <a:cubicBezTo>
                      <a:pt x="24" y="82"/>
                      <a:pt x="3" y="84"/>
                      <a:pt x="20" y="79"/>
                    </a:cubicBezTo>
                    <a:cubicBezTo>
                      <a:pt x="36" y="74"/>
                      <a:pt x="34" y="78"/>
                      <a:pt x="46" y="66"/>
                    </a:cubicBezTo>
                    <a:cubicBezTo>
                      <a:pt x="58" y="53"/>
                      <a:pt x="60" y="47"/>
                      <a:pt x="67" y="37"/>
                    </a:cubicBezTo>
                    <a:cubicBezTo>
                      <a:pt x="74" y="27"/>
                      <a:pt x="63" y="31"/>
                      <a:pt x="55" y="23"/>
                    </a:cubicBezTo>
                    <a:cubicBezTo>
                      <a:pt x="47" y="16"/>
                      <a:pt x="35" y="0"/>
                      <a:pt x="25" y="11"/>
                    </a:cubicBezTo>
                    <a:cubicBezTo>
                      <a:pt x="15" y="21"/>
                      <a:pt x="12" y="32"/>
                      <a:pt x="12" y="32"/>
                    </a:cubicBezTo>
                    <a:close/>
                  </a:path>
                </a:pathLst>
              </a:custGeom>
              <a:noFill/>
              <a:ln w="158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mj-ea"/>
                  <a:ea typeface="+mj-ea"/>
                </a:endParaRPr>
              </a:p>
            </p:txBody>
          </p:sp>
          <p:sp>
            <p:nvSpPr>
              <p:cNvPr id="57" name="Freeform 396">
                <a:extLst>
                  <a:ext uri="{FF2B5EF4-FFF2-40B4-BE49-F238E27FC236}">
                    <a16:creationId xmlns:a16="http://schemas.microsoft.com/office/drawing/2014/main" id="{18C70342-672E-DD27-0186-5F8C636C9036}"/>
                  </a:ext>
                </a:extLst>
              </p:cNvPr>
              <p:cNvSpPr>
                <a:spLocks/>
              </p:cNvSpPr>
              <p:nvPr/>
            </p:nvSpPr>
            <p:spPr bwMode="auto">
              <a:xfrm>
                <a:off x="4220480" y="5337041"/>
                <a:ext cx="62130" cy="118048"/>
              </a:xfrm>
              <a:custGeom>
                <a:avLst/>
                <a:gdLst>
                  <a:gd name="T0" fmla="*/ 1 w 63"/>
                  <a:gd name="T1" fmla="*/ 0 h 119"/>
                  <a:gd name="T2" fmla="*/ 12 w 63"/>
                  <a:gd name="T3" fmla="*/ 30 h 119"/>
                  <a:gd name="T4" fmla="*/ 47 w 63"/>
                  <a:gd name="T5" fmla="*/ 55 h 119"/>
                  <a:gd name="T6" fmla="*/ 55 w 63"/>
                  <a:gd name="T7" fmla="*/ 81 h 119"/>
                  <a:gd name="T8" fmla="*/ 52 w 63"/>
                  <a:gd name="T9" fmla="*/ 111 h 119"/>
                  <a:gd name="T10" fmla="*/ 63 w 63"/>
                  <a:gd name="T11" fmla="*/ 114 h 119"/>
                </a:gdLst>
                <a:ahLst/>
                <a:cxnLst>
                  <a:cxn ang="0">
                    <a:pos x="T0" y="T1"/>
                  </a:cxn>
                  <a:cxn ang="0">
                    <a:pos x="T2" y="T3"/>
                  </a:cxn>
                  <a:cxn ang="0">
                    <a:pos x="T4" y="T5"/>
                  </a:cxn>
                  <a:cxn ang="0">
                    <a:pos x="T6" y="T7"/>
                  </a:cxn>
                  <a:cxn ang="0">
                    <a:pos x="T8" y="T9"/>
                  </a:cxn>
                  <a:cxn ang="0">
                    <a:pos x="T10" y="T11"/>
                  </a:cxn>
                </a:cxnLst>
                <a:rect l="0" t="0" r="r" b="b"/>
                <a:pathLst>
                  <a:path w="63" h="119">
                    <a:moveTo>
                      <a:pt x="1" y="0"/>
                    </a:moveTo>
                    <a:cubicBezTo>
                      <a:pt x="0" y="6"/>
                      <a:pt x="3" y="22"/>
                      <a:pt x="12" y="30"/>
                    </a:cubicBezTo>
                    <a:cubicBezTo>
                      <a:pt x="20" y="38"/>
                      <a:pt x="46" y="45"/>
                      <a:pt x="47" y="55"/>
                    </a:cubicBezTo>
                    <a:cubicBezTo>
                      <a:pt x="48" y="65"/>
                      <a:pt x="59" y="72"/>
                      <a:pt x="55" y="81"/>
                    </a:cubicBezTo>
                    <a:cubicBezTo>
                      <a:pt x="51" y="91"/>
                      <a:pt x="43" y="104"/>
                      <a:pt x="52" y="111"/>
                    </a:cubicBezTo>
                    <a:cubicBezTo>
                      <a:pt x="61" y="119"/>
                      <a:pt x="63" y="114"/>
                      <a:pt x="63" y="114"/>
                    </a:cubicBezTo>
                  </a:path>
                </a:pathLst>
              </a:custGeom>
              <a:noFill/>
              <a:ln w="15875"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mj-ea"/>
                  <a:ea typeface="+mj-ea"/>
                </a:endParaRPr>
              </a:p>
            </p:txBody>
          </p:sp>
        </p:grpSp>
      </p:grpSp>
    </p:spTree>
    <p:extLst>
      <p:ext uri="{BB962C8B-B14F-4D97-AF65-F5344CB8AC3E}">
        <p14:creationId xmlns:p14="http://schemas.microsoft.com/office/powerpoint/2010/main" val="109024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不完整圆 21">
            <a:extLst>
              <a:ext uri="{FF2B5EF4-FFF2-40B4-BE49-F238E27FC236}">
                <a16:creationId xmlns:a16="http://schemas.microsoft.com/office/drawing/2014/main" id="{32A0B48B-E539-C5F1-1D7D-AC4AA05B7CBC}"/>
              </a:ext>
            </a:extLst>
          </p:cNvPr>
          <p:cNvSpPr/>
          <p:nvPr/>
        </p:nvSpPr>
        <p:spPr>
          <a:xfrm>
            <a:off x="4293281" y="2118815"/>
            <a:ext cx="3998574" cy="3998574"/>
          </a:xfrm>
          <a:prstGeom prst="pie">
            <a:avLst>
              <a:gd name="adj1" fmla="val 5373"/>
              <a:gd name="adj2" fmla="val 5405901"/>
            </a:avLst>
          </a:prstGeom>
          <a:gradFill flip="none" rotWithShape="1">
            <a:gsLst>
              <a:gs pos="100000">
                <a:srgbClr val="3399FF"/>
              </a:gs>
              <a:gs pos="0">
                <a:srgbClr val="FFD5F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不完整圆 22">
            <a:extLst>
              <a:ext uri="{FF2B5EF4-FFF2-40B4-BE49-F238E27FC236}">
                <a16:creationId xmlns:a16="http://schemas.microsoft.com/office/drawing/2014/main" id="{69130672-2915-722B-30BC-6049284FE1B3}"/>
              </a:ext>
            </a:extLst>
          </p:cNvPr>
          <p:cNvSpPr/>
          <p:nvPr/>
        </p:nvSpPr>
        <p:spPr>
          <a:xfrm>
            <a:off x="4112589" y="2103903"/>
            <a:ext cx="3998574" cy="3998574"/>
          </a:xfrm>
          <a:prstGeom prst="pie">
            <a:avLst>
              <a:gd name="adj1" fmla="val 5417063"/>
              <a:gd name="adj2" fmla="val 10803933"/>
            </a:avLst>
          </a:prstGeom>
          <a:gradFill flip="none" rotWithShape="1">
            <a:gsLst>
              <a:gs pos="100000">
                <a:srgbClr val="3399FF"/>
              </a:gs>
              <a:gs pos="0">
                <a:srgbClr val="FFD5FF"/>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不完整圆 20">
            <a:extLst>
              <a:ext uri="{FF2B5EF4-FFF2-40B4-BE49-F238E27FC236}">
                <a16:creationId xmlns:a16="http://schemas.microsoft.com/office/drawing/2014/main" id="{89611269-B5C0-7DEE-AC53-567DB1E1B2CA}"/>
              </a:ext>
            </a:extLst>
          </p:cNvPr>
          <p:cNvSpPr/>
          <p:nvPr/>
        </p:nvSpPr>
        <p:spPr>
          <a:xfrm>
            <a:off x="4292458" y="1939763"/>
            <a:ext cx="3998574" cy="3998574"/>
          </a:xfrm>
          <a:prstGeom prst="pie">
            <a:avLst>
              <a:gd name="adj1" fmla="val 16191435"/>
              <a:gd name="adj2" fmla="val 38317"/>
            </a:avLst>
          </a:prstGeom>
          <a:gradFill flip="none" rotWithShape="1">
            <a:gsLst>
              <a:gs pos="100000">
                <a:srgbClr val="1CD6BB"/>
              </a:gs>
              <a:gs pos="0">
                <a:srgbClr val="C7E6A4"/>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不完整圆 15">
            <a:extLst>
              <a:ext uri="{FF2B5EF4-FFF2-40B4-BE49-F238E27FC236}">
                <a16:creationId xmlns:a16="http://schemas.microsoft.com/office/drawing/2014/main" id="{62B302CF-02B7-780D-4DAB-5760F3BE0FC8}"/>
              </a:ext>
            </a:extLst>
          </p:cNvPr>
          <p:cNvSpPr/>
          <p:nvPr/>
        </p:nvSpPr>
        <p:spPr>
          <a:xfrm>
            <a:off x="4112589" y="1939763"/>
            <a:ext cx="3998574" cy="3998574"/>
          </a:xfrm>
          <a:prstGeom prst="pie">
            <a:avLst>
              <a:gd name="adj1" fmla="val 10809919"/>
              <a:gd name="adj2" fmla="val 16200000"/>
            </a:avLst>
          </a:prstGeom>
          <a:gradFill>
            <a:gsLst>
              <a:gs pos="0">
                <a:srgbClr val="18F5E2"/>
              </a:gs>
              <a:gs pos="100000">
                <a:srgbClr val="5BA1D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2">
            <a:extLst>
              <a:ext uri="{FF2B5EF4-FFF2-40B4-BE49-F238E27FC236}">
                <a16:creationId xmlns:a16="http://schemas.microsoft.com/office/drawing/2014/main" id="{2F569EBE-39BE-2722-4464-91B0618DE2D6}"/>
              </a:ext>
            </a:extLst>
          </p:cNvPr>
          <p:cNvSpPr txBox="1">
            <a:spLocks noChangeArrowheads="1"/>
          </p:cNvSpPr>
          <p:nvPr/>
        </p:nvSpPr>
        <p:spPr bwMode="auto">
          <a:xfrm>
            <a:off x="4613755" y="2543168"/>
            <a:ext cx="1586401"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   </a:t>
            </a:r>
            <a:r>
              <a:rPr lang="zh-CN" altLang="en-US" b="1" dirty="0">
                <a:solidFill>
                  <a:schemeClr val="tx1">
                    <a:lumMod val="75000"/>
                    <a:lumOff val="25000"/>
                  </a:schemeClr>
                </a:solidFill>
                <a:ea typeface="字魂105号-简雅黑" panose="00000500000000000000" pitchFamily="2" charset="-122"/>
              </a:rPr>
              <a:t>产品销售</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   线下 </a:t>
            </a:r>
            <a:r>
              <a:rPr kumimoji="0" lang="en-US" altLang="zh-CN" sz="1400" b="0" i="0" u="none" strike="noStrike" cap="none" normalizeH="0" baseline="0" dirty="0" err="1">
                <a:ln>
                  <a:noFill/>
                </a:ln>
                <a:solidFill>
                  <a:schemeClr val="tx1"/>
                </a:solidFill>
                <a:effectLst/>
                <a:latin typeface="苹方 中等"/>
                <a:ea typeface="宋体" panose="02010600030101010101" pitchFamily="2" charset="-122"/>
                <a:cs typeface="黑体" panose="02010609060101010101" pitchFamily="49" charset="-122"/>
              </a:rPr>
              <a:t>toB</a:t>
            </a: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端</a:t>
            </a:r>
            <a:endParaRPr kumimoji="0" lang="zh-CN" altLang="en-US" sz="1400" b="0" i="0" u="none" strike="noStrike" cap="none" normalizeH="0" baseline="0" dirty="0">
              <a:ln>
                <a:noFill/>
              </a:ln>
              <a:solidFill>
                <a:schemeClr val="tx1"/>
              </a:solidFill>
              <a:effectLst/>
              <a:latin typeface="苹方 中等"/>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与听障学校、耳科医院合作</a:t>
            </a:r>
            <a:endParaRPr kumimoji="0" lang="zh-CN" altLang="en-US" sz="1400" b="0" i="0" u="none" strike="noStrike" cap="none" normalizeH="0" baseline="0" dirty="0">
              <a:ln>
                <a:noFill/>
              </a:ln>
              <a:solidFill>
                <a:schemeClr val="tx1"/>
              </a:solidFill>
              <a:effectLst/>
              <a:latin typeface="苹方 中等"/>
            </a:endParaRPr>
          </a:p>
        </p:txBody>
      </p:sp>
      <p:sp>
        <p:nvSpPr>
          <p:cNvPr id="4" name="文本框 23">
            <a:extLst>
              <a:ext uri="{FF2B5EF4-FFF2-40B4-BE49-F238E27FC236}">
                <a16:creationId xmlns:a16="http://schemas.microsoft.com/office/drawing/2014/main" id="{AB54232A-F983-E9B8-26BA-E80E29CBD4C7}"/>
              </a:ext>
            </a:extLst>
          </p:cNvPr>
          <p:cNvSpPr txBox="1">
            <a:spLocks noChangeArrowheads="1"/>
          </p:cNvSpPr>
          <p:nvPr/>
        </p:nvSpPr>
        <p:spPr bwMode="auto">
          <a:xfrm>
            <a:off x="6275868" y="2551106"/>
            <a:ext cx="1662113"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zh-CN" b="1" dirty="0">
                <a:solidFill>
                  <a:schemeClr val="tx1">
                    <a:lumMod val="75000"/>
                    <a:lumOff val="25000"/>
                  </a:schemeClr>
                </a:solidFill>
                <a:ea typeface="字魂105号-简雅黑" panose="00000500000000000000" pitchFamily="2" charset="-122"/>
              </a:rPr>
              <a:t>产品销售</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线上</a:t>
            </a: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 </a:t>
            </a:r>
            <a:r>
              <a:rPr kumimoji="0" lang="en-US" altLang="zh-CN" sz="1400" b="0" i="0" u="none" strike="noStrike" cap="none" normalizeH="0" baseline="0" dirty="0" err="1">
                <a:ln>
                  <a:noFill/>
                </a:ln>
                <a:solidFill>
                  <a:schemeClr val="tx1"/>
                </a:solidFill>
                <a:effectLst/>
                <a:latin typeface="苹方 中等"/>
                <a:ea typeface="宋体" panose="02010600030101010101" pitchFamily="2" charset="-122"/>
                <a:cs typeface="黑体" panose="02010609060101010101" pitchFamily="49" charset="-122"/>
              </a:rPr>
              <a:t>toC</a:t>
            </a: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端</a:t>
            </a:r>
            <a:endParaRPr kumimoji="0" lang="zh-CN" altLang="en-US" sz="1400" b="0" i="0" u="none" strike="noStrike" cap="none" normalizeH="0" baseline="0" dirty="0">
              <a:ln>
                <a:noFill/>
              </a:ln>
              <a:solidFill>
                <a:schemeClr val="tx1"/>
              </a:solidFill>
              <a:effectLst/>
              <a:latin typeface="苹方 中等"/>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听障人士</a:t>
            </a:r>
            <a:r>
              <a:rPr kumimoji="0" lang="en-US"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KOL</a:t>
            </a:r>
            <a:endParaRPr kumimoji="0" lang="en-US" altLang="zh-CN" sz="1400" b="0" i="0" u="none" strike="noStrike" cap="none" normalizeH="0" baseline="0" dirty="0">
              <a:ln>
                <a:noFill/>
              </a:ln>
              <a:solidFill>
                <a:schemeClr val="tx1"/>
              </a:solidFill>
              <a:effectLst/>
              <a:latin typeface="苹方 中等"/>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引领手语学习热</a:t>
            </a:r>
            <a:endParaRPr kumimoji="0" lang="zh-CN" altLang="en-US" sz="1400" b="0" i="0" u="none" strike="noStrike" cap="none" normalizeH="0" baseline="0" dirty="0">
              <a:ln>
                <a:noFill/>
              </a:ln>
              <a:solidFill>
                <a:schemeClr val="tx1"/>
              </a:solidFill>
              <a:effectLst/>
              <a:latin typeface="苹方 中等"/>
            </a:endParaRPr>
          </a:p>
        </p:txBody>
      </p:sp>
      <p:sp>
        <p:nvSpPr>
          <p:cNvPr id="5" name="文本框 24">
            <a:extLst>
              <a:ext uri="{FF2B5EF4-FFF2-40B4-BE49-F238E27FC236}">
                <a16:creationId xmlns:a16="http://schemas.microsoft.com/office/drawing/2014/main" id="{BB3BBE4B-0664-8CF1-23DE-FDC41C7B5218}"/>
              </a:ext>
            </a:extLst>
          </p:cNvPr>
          <p:cNvSpPr txBox="1">
            <a:spLocks noChangeArrowheads="1"/>
          </p:cNvSpPr>
          <p:nvPr/>
        </p:nvSpPr>
        <p:spPr bwMode="auto">
          <a:xfrm>
            <a:off x="2915413" y="1656352"/>
            <a:ext cx="14763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ea typeface="宋体" panose="02010600030101010101" pitchFamily="2" charset="-122"/>
              <a:cs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zh-CN" b="1" dirty="0">
                <a:solidFill>
                  <a:schemeClr val="tx1">
                    <a:lumMod val="75000"/>
                    <a:lumOff val="25000"/>
                  </a:schemeClr>
                </a:solidFill>
                <a:ea typeface="字魂105号-简雅黑" panose="00000500000000000000" pitchFamily="2" charset="-122"/>
              </a:rPr>
              <a:t>宣传渠道</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err="1">
                <a:ln>
                  <a:noFill/>
                </a:ln>
                <a:solidFill>
                  <a:schemeClr val="tx1"/>
                </a:solidFill>
                <a:effectLst/>
                <a:ea typeface="+mj-ea"/>
                <a:cs typeface="黑体" panose="02010609060101010101" pitchFamily="49" charset="-122"/>
              </a:rPr>
              <a:t>toB</a:t>
            </a:r>
            <a:r>
              <a:rPr kumimoji="0" lang="zh-CN" altLang="en-US" sz="1400" b="0" i="0" u="none" strike="noStrike" cap="none" normalizeH="0" baseline="0" dirty="0">
                <a:ln>
                  <a:noFill/>
                </a:ln>
                <a:solidFill>
                  <a:schemeClr val="tx1"/>
                </a:solidFill>
                <a:effectLst/>
                <a:ea typeface="+mj-ea"/>
                <a:cs typeface="黑体" panose="02010609060101010101" pitchFamily="49" charset="-122"/>
              </a:rPr>
              <a:t>端</a:t>
            </a:r>
            <a:endParaRPr kumimoji="0" lang="zh-CN" altLang="en-US" sz="1400" b="0" i="0" u="none" strike="noStrike" cap="none" normalizeH="0" baseline="0" dirty="0">
              <a:ln>
                <a:noFill/>
              </a:ln>
              <a:solidFill>
                <a:schemeClr val="tx1"/>
              </a:solidFill>
              <a:effectLst/>
              <a:ea typeface="+mj-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ea typeface="+mj-ea"/>
                <a:cs typeface="黑体" panose="02010609060101010101" pitchFamily="49" charset="-122"/>
              </a:rPr>
              <a:t>线上线下打通</a:t>
            </a:r>
            <a:endParaRPr kumimoji="0" lang="zh-CN" altLang="en-US" sz="1400" b="0" i="0" u="none" strike="noStrike" cap="none" normalizeH="0" baseline="0" dirty="0">
              <a:ln>
                <a:noFill/>
              </a:ln>
              <a:solidFill>
                <a:schemeClr val="tx1"/>
              </a:solidFill>
              <a:effectLst/>
              <a:ea typeface="+mj-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ea typeface="+mj-ea"/>
                <a:cs typeface="黑体" panose="02010609060101010101" pitchFamily="49" charset="-122"/>
              </a:rPr>
              <a:t>提供全生态体系</a:t>
            </a:r>
            <a:endParaRPr kumimoji="0" lang="zh-CN" altLang="en-US" sz="1400" b="0" i="0" u="none" strike="noStrike" cap="none" normalizeH="0" baseline="0" dirty="0">
              <a:ln>
                <a:noFill/>
              </a:ln>
              <a:solidFill>
                <a:schemeClr val="tx1"/>
              </a:solidFill>
              <a:effectLst/>
              <a:ea typeface="+mj-ea"/>
            </a:endParaRPr>
          </a:p>
        </p:txBody>
      </p:sp>
      <p:sp>
        <p:nvSpPr>
          <p:cNvPr id="6" name="文本框 25">
            <a:extLst>
              <a:ext uri="{FF2B5EF4-FFF2-40B4-BE49-F238E27FC236}">
                <a16:creationId xmlns:a16="http://schemas.microsoft.com/office/drawing/2014/main" id="{8A19849F-E6BD-4460-D583-FEE1A212B889}"/>
              </a:ext>
            </a:extLst>
          </p:cNvPr>
          <p:cNvSpPr txBox="1">
            <a:spLocks noChangeArrowheads="1"/>
          </p:cNvSpPr>
          <p:nvPr/>
        </p:nvSpPr>
        <p:spPr bwMode="auto">
          <a:xfrm>
            <a:off x="8013693" y="1814511"/>
            <a:ext cx="1901207"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lang="zh-CN" altLang="zh-CN" b="1" dirty="0">
                <a:solidFill>
                  <a:schemeClr val="tx1">
                    <a:lumMod val="75000"/>
                    <a:lumOff val="25000"/>
                  </a:schemeClr>
                </a:solidFill>
                <a:ea typeface="字魂105号-简雅黑" panose="00000500000000000000" pitchFamily="2" charset="-122"/>
              </a:rPr>
              <a:t>宣传渠道</a:t>
            </a:r>
          </a:p>
          <a:p>
            <a:pPr marL="0" marR="0" lvl="0" indent="0" algn="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 </a:t>
            </a:r>
            <a:r>
              <a:rPr kumimoji="0" lang="en-US" altLang="zh-CN" sz="1400" b="0" i="0" u="none" strike="noStrike" cap="none" normalizeH="0" baseline="0" dirty="0" err="1">
                <a:ln>
                  <a:noFill/>
                </a:ln>
                <a:solidFill>
                  <a:schemeClr val="tx1"/>
                </a:solidFill>
                <a:effectLst/>
                <a:latin typeface="苹方 中等"/>
                <a:ea typeface="宋体" panose="02010600030101010101" pitchFamily="2" charset="-122"/>
                <a:cs typeface="黑体" panose="02010609060101010101" pitchFamily="49" charset="-122"/>
              </a:rPr>
              <a:t>toC</a:t>
            </a: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端</a:t>
            </a:r>
            <a:endParaRPr kumimoji="0" lang="zh-CN" altLang="en-US" sz="1400" b="0" i="0" u="none" strike="noStrike" cap="none" normalizeH="0" baseline="0" dirty="0">
              <a:ln>
                <a:noFill/>
              </a:ln>
              <a:solidFill>
                <a:schemeClr val="tx1"/>
              </a:solidFill>
              <a:effectLst/>
              <a:latin typeface="苹方 中等"/>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线上为主口碑为辅</a:t>
            </a:r>
            <a:endParaRPr kumimoji="0" lang="zh-CN" altLang="en-US" sz="1400" b="0" i="0" u="none" strike="noStrike" cap="none" normalizeH="0" baseline="0" dirty="0">
              <a:ln>
                <a:noFill/>
              </a:ln>
              <a:solidFill>
                <a:schemeClr val="tx1"/>
              </a:solidFill>
              <a:effectLst/>
              <a:latin typeface="苹方 中等"/>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重点投放有关社交圈</a:t>
            </a:r>
            <a:endParaRPr kumimoji="0" lang="zh-CN" altLang="en-US" sz="1400" b="0" i="0" u="none" strike="noStrike" cap="none" normalizeH="0" baseline="0" dirty="0">
              <a:ln>
                <a:noFill/>
              </a:ln>
              <a:solidFill>
                <a:schemeClr val="tx1"/>
              </a:solidFill>
              <a:effectLst/>
              <a:latin typeface="苹方 中等"/>
            </a:endParaRPr>
          </a:p>
        </p:txBody>
      </p:sp>
      <p:sp>
        <p:nvSpPr>
          <p:cNvPr id="7" name="文本框 26">
            <a:extLst>
              <a:ext uri="{FF2B5EF4-FFF2-40B4-BE49-F238E27FC236}">
                <a16:creationId xmlns:a16="http://schemas.microsoft.com/office/drawing/2014/main" id="{F814B1E1-F4F2-17D6-D390-11F3E3DFBC25}"/>
              </a:ext>
            </a:extLst>
          </p:cNvPr>
          <p:cNvSpPr txBox="1">
            <a:spLocks noChangeArrowheads="1"/>
          </p:cNvSpPr>
          <p:nvPr/>
        </p:nvSpPr>
        <p:spPr bwMode="auto">
          <a:xfrm>
            <a:off x="7791451" y="5122111"/>
            <a:ext cx="1918224"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lang="zh-CN" altLang="zh-CN" b="1" dirty="0">
                <a:solidFill>
                  <a:schemeClr val="tx1">
                    <a:lumMod val="75000"/>
                    <a:lumOff val="25000"/>
                  </a:schemeClr>
                </a:solidFill>
                <a:ea typeface="字魂105号-简雅黑" panose="00000500000000000000" pitchFamily="2" charset="-122"/>
              </a:rPr>
              <a:t>品类扩充</a:t>
            </a:r>
          </a:p>
          <a:p>
            <a:pPr marL="0" marR="0" lvl="0" indent="0" algn="r"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手势控制</a:t>
            </a:r>
            <a:endParaRPr kumimoji="0" lang="zh-CN" altLang="zh-CN" sz="1400" b="0" i="0" u="none" strike="noStrike" cap="none" normalizeH="0" baseline="0" dirty="0">
              <a:ln>
                <a:noFill/>
              </a:ln>
              <a:solidFill>
                <a:schemeClr val="tx1"/>
              </a:solidFill>
              <a:effectLst/>
              <a:latin typeface="苹方 中等"/>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支持其他手语体系</a:t>
            </a:r>
            <a:endParaRPr kumimoji="0" lang="zh-CN" altLang="zh-CN" sz="1400" b="0" i="0" u="none" strike="noStrike" cap="none" normalizeH="0" baseline="0" dirty="0">
              <a:ln>
                <a:noFill/>
              </a:ln>
              <a:solidFill>
                <a:schemeClr val="tx1"/>
              </a:solidFill>
              <a:effectLst/>
              <a:latin typeface="苹方 中等"/>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扩大可能市场</a:t>
            </a:r>
            <a:endParaRPr kumimoji="0" lang="zh-CN" altLang="zh-CN" sz="1400" b="0" i="0" u="none" strike="noStrike" cap="none" normalizeH="0" baseline="0" dirty="0">
              <a:ln>
                <a:noFill/>
              </a:ln>
              <a:solidFill>
                <a:schemeClr val="tx1"/>
              </a:solidFill>
              <a:effectLst/>
              <a:latin typeface="苹方 中等"/>
            </a:endParaRPr>
          </a:p>
        </p:txBody>
      </p:sp>
      <p:sp>
        <p:nvSpPr>
          <p:cNvPr id="8" name="文本框 29">
            <a:extLst>
              <a:ext uri="{FF2B5EF4-FFF2-40B4-BE49-F238E27FC236}">
                <a16:creationId xmlns:a16="http://schemas.microsoft.com/office/drawing/2014/main" id="{370146A7-F539-C3EB-512B-A7DAE0E4611F}"/>
              </a:ext>
            </a:extLst>
          </p:cNvPr>
          <p:cNvSpPr txBox="1">
            <a:spLocks noChangeArrowheads="1"/>
          </p:cNvSpPr>
          <p:nvPr/>
        </p:nvSpPr>
        <p:spPr bwMode="auto">
          <a:xfrm>
            <a:off x="4689477" y="4177872"/>
            <a:ext cx="141287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   </a:t>
            </a:r>
            <a:r>
              <a:rPr lang="zh-CN" altLang="en-US" b="1" dirty="0">
                <a:solidFill>
                  <a:schemeClr val="tx1">
                    <a:lumMod val="75000"/>
                    <a:lumOff val="25000"/>
                  </a:schemeClr>
                </a:solidFill>
                <a:ea typeface="字魂105号-简雅黑" panose="00000500000000000000" pitchFamily="2" charset="-122"/>
              </a:rPr>
              <a:t>平台搭建</a:t>
            </a:r>
          </a:p>
          <a:p>
            <a:pPr marL="0" marR="0" lvl="0" indent="0" algn="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   保障服务质量</a:t>
            </a:r>
            <a:endParaRPr kumimoji="0" lang="zh-CN" altLang="en-US" sz="1400" b="0" i="0" u="none" strike="noStrike" cap="none" normalizeH="0" baseline="0" dirty="0">
              <a:ln>
                <a:noFill/>
              </a:ln>
              <a:solidFill>
                <a:schemeClr val="tx1"/>
              </a:solidFill>
              <a:effectLst/>
              <a:latin typeface="苹方 中等"/>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APP</a:t>
            </a: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会员制</a:t>
            </a:r>
            <a:endParaRPr kumimoji="0" lang="zh-CN" altLang="en-US" sz="1400" b="0" i="0" u="none" strike="noStrike" cap="none" normalizeH="0" baseline="0" dirty="0">
              <a:ln>
                <a:noFill/>
              </a:ln>
              <a:solidFill>
                <a:schemeClr val="tx1"/>
              </a:solidFill>
              <a:effectLst/>
              <a:latin typeface="苹方 中等"/>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构建用户文化圈</a:t>
            </a:r>
            <a:endParaRPr kumimoji="0" lang="zh-CN" altLang="en-US" sz="1400" b="0" i="0" u="none" strike="noStrike" cap="none" normalizeH="0" baseline="0" dirty="0">
              <a:ln>
                <a:noFill/>
              </a:ln>
              <a:solidFill>
                <a:schemeClr val="tx1"/>
              </a:solidFill>
              <a:effectLst/>
              <a:latin typeface="苹方 中等"/>
            </a:endParaRPr>
          </a:p>
        </p:txBody>
      </p:sp>
      <p:sp>
        <p:nvSpPr>
          <p:cNvPr id="9" name="文本框 30">
            <a:extLst>
              <a:ext uri="{FF2B5EF4-FFF2-40B4-BE49-F238E27FC236}">
                <a16:creationId xmlns:a16="http://schemas.microsoft.com/office/drawing/2014/main" id="{8C5C09F5-8AD4-81B6-FA5D-25906C1658C8}"/>
              </a:ext>
            </a:extLst>
          </p:cNvPr>
          <p:cNvSpPr txBox="1">
            <a:spLocks noChangeArrowheads="1"/>
          </p:cNvSpPr>
          <p:nvPr/>
        </p:nvSpPr>
        <p:spPr bwMode="auto">
          <a:xfrm>
            <a:off x="3007695" y="5001833"/>
            <a:ext cx="14763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zh-CN" b="1" dirty="0">
                <a:solidFill>
                  <a:schemeClr val="tx1">
                    <a:lumMod val="75000"/>
                    <a:lumOff val="25000"/>
                  </a:schemeClr>
                </a:solidFill>
                <a:ea typeface="字魂105号-简雅黑" panose="00000500000000000000" pitchFamily="2" charset="-122"/>
              </a:rPr>
              <a:t>品类扩充</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苹方 中等"/>
              </a:rPr>
              <a:t>人体康复与军用外骨骼</a:t>
            </a:r>
            <a:endParaRPr kumimoji="0" lang="zh-CN" altLang="zh-CN" sz="1400" b="0" i="0" u="none" strike="noStrike" cap="none" normalizeH="0" baseline="0" dirty="0">
              <a:ln>
                <a:noFill/>
              </a:ln>
              <a:solidFill>
                <a:schemeClr val="tx1"/>
              </a:solidFill>
              <a:effectLst/>
              <a:latin typeface="苹方 中等"/>
            </a:endParaRPr>
          </a:p>
        </p:txBody>
      </p:sp>
      <p:sp>
        <p:nvSpPr>
          <p:cNvPr id="10" name="文本框 28">
            <a:extLst>
              <a:ext uri="{FF2B5EF4-FFF2-40B4-BE49-F238E27FC236}">
                <a16:creationId xmlns:a16="http://schemas.microsoft.com/office/drawing/2014/main" id="{6B289114-4387-BA3A-AC91-A1D5C72EF874}"/>
              </a:ext>
            </a:extLst>
          </p:cNvPr>
          <p:cNvSpPr txBox="1">
            <a:spLocks noChangeArrowheads="1"/>
          </p:cNvSpPr>
          <p:nvPr/>
        </p:nvSpPr>
        <p:spPr bwMode="auto">
          <a:xfrm>
            <a:off x="6267450" y="4386725"/>
            <a:ext cx="141287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b="1" dirty="0">
                <a:solidFill>
                  <a:schemeClr val="tx1">
                    <a:lumMod val="75000"/>
                    <a:lumOff val="25000"/>
                  </a:schemeClr>
                </a:solidFill>
                <a:ea typeface="字魂105号-简雅黑" panose="00000500000000000000" pitchFamily="2" charset="-122"/>
              </a:rPr>
              <a:t>平台搭建</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多终端打通</a:t>
            </a:r>
            <a:endParaRPr kumimoji="0" lang="zh-CN" altLang="zh-CN" sz="1400" b="0" i="0" u="none" strike="noStrike" cap="none" normalizeH="0" baseline="0" dirty="0">
              <a:ln>
                <a:noFill/>
              </a:ln>
              <a:solidFill>
                <a:schemeClr val="tx1"/>
              </a:solidFill>
              <a:effectLst/>
              <a:latin typeface="苹方 中等"/>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可通过电商直播</a:t>
            </a:r>
            <a:endParaRPr kumimoji="0" lang="zh-CN" altLang="zh-CN" sz="1400" b="0" i="0" u="none" strike="noStrike" cap="none" normalizeH="0" baseline="0" dirty="0">
              <a:ln>
                <a:noFill/>
              </a:ln>
              <a:solidFill>
                <a:schemeClr val="tx1"/>
              </a:solidFill>
              <a:effectLst/>
              <a:latin typeface="苹方 中等"/>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苹方 中等"/>
                <a:ea typeface="宋体" panose="02010600030101010101" pitchFamily="2" charset="-122"/>
                <a:cs typeface="黑体" panose="02010609060101010101" pitchFamily="49" charset="-122"/>
              </a:rPr>
              <a:t>构建品牌形象</a:t>
            </a:r>
            <a:endParaRPr kumimoji="0" lang="zh-CN" altLang="zh-CN" sz="1400" b="0" i="0" u="none" strike="noStrike" cap="none" normalizeH="0" baseline="0" dirty="0">
              <a:ln>
                <a:noFill/>
              </a:ln>
              <a:solidFill>
                <a:schemeClr val="tx1"/>
              </a:solidFill>
              <a:effectLst/>
              <a:latin typeface="苹方 中等"/>
            </a:endParaRPr>
          </a:p>
        </p:txBody>
      </p:sp>
      <p:sp>
        <p:nvSpPr>
          <p:cNvPr id="11" name="Rectangle 10">
            <a:extLst>
              <a:ext uri="{FF2B5EF4-FFF2-40B4-BE49-F238E27FC236}">
                <a16:creationId xmlns:a16="http://schemas.microsoft.com/office/drawing/2014/main" id="{FCB957CD-8307-3086-BC29-B8AFAC68816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11">
            <a:extLst>
              <a:ext uri="{FF2B5EF4-FFF2-40B4-BE49-F238E27FC236}">
                <a16:creationId xmlns:a16="http://schemas.microsoft.com/office/drawing/2014/main" id="{0E58D292-2AC5-7D69-1BDF-9ECEB65540A0}"/>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2">
            <a:extLst>
              <a:ext uri="{FF2B5EF4-FFF2-40B4-BE49-F238E27FC236}">
                <a16:creationId xmlns:a16="http://schemas.microsoft.com/office/drawing/2014/main" id="{B4282278-CBF9-FBE2-953C-089136455B01}"/>
              </a:ext>
            </a:extLst>
          </p:cNvPr>
          <p:cNvSpPr>
            <a:spLocks noChangeArrowheads="1"/>
          </p:cNvSpPr>
          <p:nvPr/>
        </p:nvSpPr>
        <p:spPr bwMode="auto">
          <a:xfrm>
            <a:off x="0" y="4275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4C3D2D42-D3FA-3C47-AEF5-D5D99698759E}"/>
              </a:ext>
            </a:extLst>
          </p:cNvPr>
          <p:cNvSpPr/>
          <p:nvPr/>
        </p:nvSpPr>
        <p:spPr>
          <a:xfrm>
            <a:off x="870077" y="563656"/>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A33B9323-A193-B099-29FD-C84EA3A5B4B6}"/>
              </a:ext>
            </a:extLst>
          </p:cNvPr>
          <p:cNvSpPr/>
          <p:nvPr/>
        </p:nvSpPr>
        <p:spPr>
          <a:xfrm>
            <a:off x="312078" y="740611"/>
            <a:ext cx="6596721" cy="923330"/>
          </a:xfrm>
          <a:prstGeom prst="rect">
            <a:avLst/>
          </a:prstGeom>
          <a:noFill/>
        </p:spPr>
        <p:txBody>
          <a:bodyPr wrap="square" rtlCol="0">
            <a:spAutoFit/>
          </a:bodyPr>
          <a:lstStyle/>
          <a:p>
            <a:r>
              <a:rPr lang="zh-CN" altLang="en-US" sz="3600" dirty="0">
                <a:solidFill>
                  <a:schemeClr val="tx1">
                    <a:lumMod val="75000"/>
                    <a:lumOff val="25000"/>
                  </a:schemeClr>
                </a:solidFill>
                <a:latin typeface="苹方 特粗" panose="020B0800000000000000" charset="-122"/>
                <a:ea typeface="苹方 特粗" panose="020B0800000000000000" charset="-122"/>
              </a:rPr>
              <a:t>多样的销售模式</a:t>
            </a:r>
            <a:endParaRPr lang="zh-CN" altLang="zh-CN" sz="3600" dirty="0">
              <a:solidFill>
                <a:schemeClr val="tx1">
                  <a:lumMod val="75000"/>
                  <a:lumOff val="25000"/>
                </a:schemeClr>
              </a:solidFill>
              <a:latin typeface="苹方 特粗" panose="020B0800000000000000" charset="-122"/>
              <a:ea typeface="苹方 特粗" panose="020B0800000000000000" charset="-122"/>
            </a:endParaRPr>
          </a:p>
          <a:p>
            <a:endParaRPr lang="en-US" b="1" dirty="0">
              <a:solidFill>
                <a:schemeClr val="tx1">
                  <a:lumMod val="75000"/>
                  <a:lumOff val="25000"/>
                </a:schemeClr>
              </a:solidFill>
              <a:ea typeface="字魂105号-简雅黑" panose="00000500000000000000" pitchFamily="2" charset="-122"/>
            </a:endParaRPr>
          </a:p>
        </p:txBody>
      </p:sp>
      <p:sp>
        <p:nvSpPr>
          <p:cNvPr id="24" name="矩形: 圆角 23">
            <a:extLst>
              <a:ext uri="{FF2B5EF4-FFF2-40B4-BE49-F238E27FC236}">
                <a16:creationId xmlns:a16="http://schemas.microsoft.com/office/drawing/2014/main" id="{23DB9EB9-EC77-C230-590F-BF7566F74428}"/>
              </a:ext>
            </a:extLst>
          </p:cNvPr>
          <p:cNvSpPr/>
          <p:nvPr/>
        </p:nvSpPr>
        <p:spPr>
          <a:xfrm>
            <a:off x="2354358" y="1484159"/>
            <a:ext cx="2575403" cy="1665395"/>
          </a:xfrm>
          <a:prstGeom prst="roundRect">
            <a:avLst/>
          </a:prstGeom>
          <a:noFill/>
          <a:ln w="76200">
            <a:solidFill>
              <a:srgbClr val="5BAB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371CF86-F1CB-36D1-1179-768D00DA9690}"/>
              </a:ext>
            </a:extLst>
          </p:cNvPr>
          <p:cNvSpPr/>
          <p:nvPr/>
        </p:nvSpPr>
        <p:spPr>
          <a:xfrm>
            <a:off x="7514600" y="1473646"/>
            <a:ext cx="2575403" cy="1665395"/>
          </a:xfrm>
          <a:prstGeom prst="roundRect">
            <a:avLst/>
          </a:prstGeom>
          <a:noFill/>
          <a:ln w="76200">
            <a:solidFill>
              <a:srgbClr val="2ED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B59643A-445A-14E9-C6D6-F4F26D09CC13}"/>
              </a:ext>
            </a:extLst>
          </p:cNvPr>
          <p:cNvSpPr/>
          <p:nvPr/>
        </p:nvSpPr>
        <p:spPr>
          <a:xfrm>
            <a:off x="7550536" y="4697305"/>
            <a:ext cx="2575403" cy="1665395"/>
          </a:xfrm>
          <a:prstGeom prst="roundRect">
            <a:avLst/>
          </a:prstGeom>
          <a:noFill/>
          <a:ln w="76200">
            <a:solidFill>
              <a:srgbClr val="53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920FF6C6-1D54-BF81-6EFA-D1B290D5B5BC}"/>
              </a:ext>
            </a:extLst>
          </p:cNvPr>
          <p:cNvSpPr/>
          <p:nvPr/>
        </p:nvSpPr>
        <p:spPr>
          <a:xfrm>
            <a:off x="2354357" y="4743458"/>
            <a:ext cx="2575403" cy="1665395"/>
          </a:xfrm>
          <a:prstGeom prst="roundRect">
            <a:avLst/>
          </a:prstGeom>
          <a:noFill/>
          <a:ln w="76200">
            <a:solidFill>
              <a:srgbClr val="AFB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0176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21E4FC-02F2-AAC5-5D9C-FBE5DB554C3D}"/>
              </a:ext>
            </a:extLst>
          </p:cNvPr>
          <p:cNvPicPr>
            <a:picLocks noChangeAspect="1"/>
          </p:cNvPicPr>
          <p:nvPr/>
        </p:nvPicPr>
        <p:blipFill rotWithShape="1">
          <a:blip r:embed="rId3">
            <a:extLst>
              <a:ext uri="{28A0092B-C50C-407E-A947-70E740481C1C}">
                <a14:useLocalDpi xmlns:a14="http://schemas.microsoft.com/office/drawing/2010/main" val="0"/>
              </a:ext>
            </a:extLst>
          </a:blip>
          <a:srcRect b="1497"/>
          <a:stretch/>
        </p:blipFill>
        <p:spPr>
          <a:xfrm>
            <a:off x="0" y="2843"/>
            <a:ext cx="12192000" cy="6849472"/>
          </a:xfrm>
          <a:prstGeom prst="rect">
            <a:avLst/>
          </a:prstGeom>
        </p:spPr>
      </p:pic>
      <p:sp>
        <p:nvSpPr>
          <p:cNvPr id="12" name="矩形 11">
            <a:extLst>
              <a:ext uri="{FF2B5EF4-FFF2-40B4-BE49-F238E27FC236}">
                <a16:creationId xmlns:a16="http://schemas.microsoft.com/office/drawing/2014/main" id="{E5FAC67F-AF94-2C68-9D58-D116F32BB787}"/>
              </a:ext>
            </a:extLst>
          </p:cNvPr>
          <p:cNvSpPr/>
          <p:nvPr/>
        </p:nvSpPr>
        <p:spPr>
          <a:xfrm>
            <a:off x="0" y="-2843"/>
            <a:ext cx="12396486" cy="6858000"/>
          </a:xfrm>
          <a:prstGeom prst="rect">
            <a:avLst/>
          </a:prstGeom>
          <a:gradFill flip="none" rotWithShape="1">
            <a:gsLst>
              <a:gs pos="96000">
                <a:schemeClr val="bg1"/>
              </a:gs>
              <a:gs pos="53000">
                <a:srgbClr val="FFFFFF">
                  <a:alpha val="57000"/>
                </a:srgbClr>
              </a:gs>
              <a:gs pos="1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Rectangle: Rounded Corners 3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81F94250-A162-1F70-9897-C9DA25D46408}"/>
              </a:ext>
            </a:extLst>
          </p:cNvPr>
          <p:cNvSpPr/>
          <p:nvPr/>
        </p:nvSpPr>
        <p:spPr>
          <a:xfrm rot="10800000" flipH="1">
            <a:off x="-320" y="-2843"/>
            <a:ext cx="12192320" cy="6855157"/>
          </a:xfrm>
          <a:prstGeom prst="roundRect">
            <a:avLst>
              <a:gd name="adj" fmla="val 0"/>
            </a:avLst>
          </a:prstGeom>
          <a:gradFill>
            <a:gsLst>
              <a:gs pos="100000">
                <a:srgbClr val="3E6B81">
                  <a:alpha val="65000"/>
                </a:srgbClr>
              </a:gs>
              <a:gs pos="100000">
                <a:srgbClr val="006B7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arallelogram 17">
            <a:extLst>
              <a:ext uri="{FF2B5EF4-FFF2-40B4-BE49-F238E27FC236}">
                <a16:creationId xmlns:a16="http://schemas.microsoft.com/office/drawing/2014/main" id="{418E3198-9636-4057-963D-909BE00BA3CF}"/>
              </a:ext>
            </a:extLst>
          </p:cNvPr>
          <p:cNvSpPr/>
          <p:nvPr/>
        </p:nvSpPr>
        <p:spPr>
          <a:xfrm>
            <a:off x="4705999" y="2364500"/>
            <a:ext cx="2065096" cy="1200330"/>
          </a:xfrm>
          <a:prstGeom prst="parallelogram">
            <a:avLst>
              <a:gd name="adj" fmla="val 101679"/>
            </a:avLst>
          </a:prstGeom>
          <a:solidFill>
            <a:schemeClr val="tx1">
              <a:lumMod val="85000"/>
              <a:lumOff val="1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11" name="Parallelogram 17">
            <a:extLst>
              <a:ext uri="{FF2B5EF4-FFF2-40B4-BE49-F238E27FC236}">
                <a16:creationId xmlns:a16="http://schemas.microsoft.com/office/drawing/2014/main" id="{5BBB02BC-32F0-B781-5446-04889429C0FA}"/>
              </a:ext>
            </a:extLst>
          </p:cNvPr>
          <p:cNvSpPr/>
          <p:nvPr/>
        </p:nvSpPr>
        <p:spPr>
          <a:xfrm>
            <a:off x="4837178" y="1661758"/>
            <a:ext cx="2065096" cy="1200330"/>
          </a:xfrm>
          <a:prstGeom prst="parallelogram">
            <a:avLst>
              <a:gd name="adj" fmla="val 101679"/>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6" name="文本框 15">
            <a:extLst>
              <a:ext uri="{FF2B5EF4-FFF2-40B4-BE49-F238E27FC236}">
                <a16:creationId xmlns:a16="http://schemas.microsoft.com/office/drawing/2014/main" id="{C0DE4D7C-CC37-591A-1F83-A52C6E484B6C}"/>
              </a:ext>
            </a:extLst>
          </p:cNvPr>
          <p:cNvSpPr txBox="1"/>
          <p:nvPr/>
        </p:nvSpPr>
        <p:spPr>
          <a:xfrm>
            <a:off x="2996879" y="1798663"/>
            <a:ext cx="6198242" cy="923330"/>
          </a:xfrm>
          <a:prstGeom prst="rect">
            <a:avLst/>
          </a:prstGeom>
          <a:noFill/>
        </p:spPr>
        <p:txBody>
          <a:bodyPr wrap="square">
            <a:spAutoFit/>
          </a:bodyPr>
          <a:lstStyle/>
          <a:p>
            <a:pPr algn="dist"/>
            <a:r>
              <a:rPr lang="zh-CN" altLang="en-US" sz="5400" b="1" dirty="0">
                <a:solidFill>
                  <a:srgbClr val="18F5E2"/>
                </a:solidFill>
                <a:latin typeface="Raleway" panose="020B0503030101060003" pitchFamily="34" charset="0"/>
                <a:ea typeface="Lato" panose="020F0502020204030203" pitchFamily="34" charset="0"/>
                <a:cs typeface="Lato" panose="020F0502020204030203" pitchFamily="34" charset="0"/>
              </a:rPr>
              <a:t>“架起沟通的桥梁”</a:t>
            </a:r>
            <a:endParaRPr lang="id-ID" altLang="zh-CN" sz="5400" b="1" dirty="0">
              <a:solidFill>
                <a:srgbClr val="18F5E2"/>
              </a:solidFill>
              <a:latin typeface="Raleway" panose="020B0503030101060003" pitchFamily="34" charset="0"/>
              <a:ea typeface="Lato" panose="020F0502020204030203" pitchFamily="34" charset="0"/>
              <a:cs typeface="Lato" panose="020F0502020204030203" pitchFamily="34" charset="0"/>
            </a:endParaRPr>
          </a:p>
        </p:txBody>
      </p:sp>
      <p:sp>
        <p:nvSpPr>
          <p:cNvPr id="17" name="文本框 16">
            <a:extLst>
              <a:ext uri="{FF2B5EF4-FFF2-40B4-BE49-F238E27FC236}">
                <a16:creationId xmlns:a16="http://schemas.microsoft.com/office/drawing/2014/main" id="{2964234D-D32E-D315-9307-8AE37C4E61B1}"/>
              </a:ext>
            </a:extLst>
          </p:cNvPr>
          <p:cNvSpPr txBox="1"/>
          <p:nvPr/>
        </p:nvSpPr>
        <p:spPr>
          <a:xfrm>
            <a:off x="2920679" y="2867774"/>
            <a:ext cx="6198242" cy="3894592"/>
          </a:xfrm>
          <a:prstGeom prst="rect">
            <a:avLst/>
          </a:prstGeom>
          <a:noFill/>
        </p:spPr>
        <p:txBody>
          <a:bodyPr wrap="square">
            <a:spAutoFit/>
          </a:bodyPr>
          <a:lstStyle/>
          <a:p>
            <a:pPr algn="ctr">
              <a:lnSpc>
                <a:spcPct val="150000"/>
              </a:lnSpc>
            </a:pPr>
            <a:r>
              <a:rPr lang="zh-CN" altLang="en-US" sz="2800" dirty="0">
                <a:solidFill>
                  <a:schemeClr val="bg1"/>
                </a:solidFill>
                <a:latin typeface="Raleway" panose="020B0503030101060003" pitchFamily="34" charset="0"/>
                <a:ea typeface="Lato" panose="020F0502020204030203" pitchFamily="34" charset="0"/>
                <a:cs typeface="Lato" panose="020F0502020204030203" pitchFamily="34" charset="0"/>
              </a:rPr>
              <a:t>从我开始</a:t>
            </a:r>
            <a:endParaRPr lang="en-US" altLang="zh-CN" sz="2800" dirty="0">
              <a:solidFill>
                <a:schemeClr val="bg1"/>
              </a:solidFill>
              <a:latin typeface="Raleway" panose="020B0503030101060003" pitchFamily="34" charset="0"/>
              <a:ea typeface="Lato" panose="020F0502020204030203" pitchFamily="34" charset="0"/>
              <a:cs typeface="Lato" panose="020F0502020204030203" pitchFamily="34" charset="0"/>
            </a:endParaRPr>
          </a:p>
          <a:p>
            <a:pPr algn="ctr">
              <a:lnSpc>
                <a:spcPct val="150000"/>
              </a:lnSpc>
            </a:pPr>
            <a:r>
              <a:rPr lang="zh-CN" altLang="en-US" sz="2800" dirty="0">
                <a:solidFill>
                  <a:schemeClr val="bg1"/>
                </a:solidFill>
                <a:latin typeface="Raleway" panose="020B0503030101060003" pitchFamily="34" charset="0"/>
                <a:ea typeface="Lato" panose="020F0502020204030203" pitchFamily="34" charset="0"/>
                <a:cs typeface="Lato" panose="020F0502020204030203" pitchFamily="34" charset="0"/>
              </a:rPr>
              <a:t>大学生与残疾人</a:t>
            </a:r>
            <a:endParaRPr lang="en-US" altLang="zh-CN" sz="2800" dirty="0">
              <a:solidFill>
                <a:schemeClr val="bg1"/>
              </a:solidFill>
              <a:latin typeface="Raleway" panose="020B0503030101060003" pitchFamily="34" charset="0"/>
              <a:ea typeface="Lato" panose="020F0502020204030203" pitchFamily="34" charset="0"/>
              <a:cs typeface="Lato" panose="020F0502020204030203" pitchFamily="34" charset="0"/>
            </a:endParaRPr>
          </a:p>
          <a:p>
            <a:pPr algn="ctr">
              <a:lnSpc>
                <a:spcPct val="150000"/>
              </a:lnSpc>
            </a:pPr>
            <a:r>
              <a:rPr lang="zh-CN" altLang="en-US" sz="2800" dirty="0">
                <a:solidFill>
                  <a:schemeClr val="bg1"/>
                </a:solidFill>
                <a:latin typeface="Raleway" panose="020B0503030101060003" pitchFamily="34" charset="0"/>
                <a:ea typeface="Lato" panose="020F0502020204030203" pitchFamily="34" charset="0"/>
                <a:cs typeface="Lato" panose="020F0502020204030203" pitchFamily="34" charset="0"/>
              </a:rPr>
              <a:t>残疾人与社会</a:t>
            </a:r>
            <a:endParaRPr lang="en-US" altLang="zh-CN" sz="2800" dirty="0">
              <a:solidFill>
                <a:schemeClr val="bg1"/>
              </a:solidFill>
              <a:latin typeface="Raleway" panose="020B0503030101060003" pitchFamily="34" charset="0"/>
              <a:ea typeface="Lato" panose="020F0502020204030203" pitchFamily="34" charset="0"/>
              <a:cs typeface="Lato" panose="020F0502020204030203" pitchFamily="34" charset="0"/>
            </a:endParaRPr>
          </a:p>
          <a:p>
            <a:pPr algn="ctr">
              <a:lnSpc>
                <a:spcPct val="150000"/>
              </a:lnSpc>
            </a:pPr>
            <a:r>
              <a:rPr lang="en-US" altLang="zh-CN" sz="2800" dirty="0">
                <a:solidFill>
                  <a:schemeClr val="bg1"/>
                </a:solidFill>
                <a:latin typeface="Raleway" panose="020B0503030101060003" pitchFamily="34" charset="0"/>
                <a:ea typeface="Lato" panose="020F0502020204030203" pitchFamily="34" charset="0"/>
                <a:cs typeface="Lato" panose="020F0502020204030203" pitchFamily="34" charset="0"/>
              </a:rPr>
              <a:t>… …</a:t>
            </a:r>
          </a:p>
          <a:p>
            <a:pPr algn="ctr">
              <a:lnSpc>
                <a:spcPct val="150000"/>
              </a:lnSpc>
            </a:pPr>
            <a:r>
              <a:rPr lang="zh-CN" altLang="en-US" sz="2800" b="1" dirty="0">
                <a:solidFill>
                  <a:srgbClr val="18F5E2"/>
                </a:solidFill>
                <a:latin typeface="Raleway" panose="020B0503030101060003" pitchFamily="34" charset="0"/>
                <a:ea typeface="Lato" panose="020F0502020204030203" pitchFamily="34" charset="0"/>
                <a:cs typeface="Lato" panose="020F0502020204030203" pitchFamily="34" charset="0"/>
              </a:rPr>
              <a:t>你我之间无障碍</a:t>
            </a:r>
            <a:endParaRPr lang="en-US" altLang="zh-CN" sz="2800" b="1" dirty="0">
              <a:solidFill>
                <a:srgbClr val="18F5E2"/>
              </a:solidFill>
              <a:latin typeface="Raleway" panose="020B0503030101060003" pitchFamily="34" charset="0"/>
              <a:ea typeface="Lato" panose="020F0502020204030203" pitchFamily="34" charset="0"/>
              <a:cs typeface="Lato" panose="020F0502020204030203" pitchFamily="34" charset="0"/>
            </a:endParaRPr>
          </a:p>
          <a:p>
            <a:pPr algn="ctr">
              <a:lnSpc>
                <a:spcPct val="150000"/>
              </a:lnSpc>
            </a:pPr>
            <a:endParaRPr lang="id-ID" altLang="zh-CN" sz="2800" dirty="0">
              <a:solidFill>
                <a:schemeClr val="bg1"/>
              </a:solidFill>
              <a:latin typeface="Raleway" panose="020B05030301010600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53686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3CC5F641-FE1C-0B0B-75EB-1CC98C7D3D9E}"/>
              </a:ext>
            </a:extLst>
          </p:cNvPr>
          <p:cNvSpPr/>
          <p:nvPr/>
        </p:nvSpPr>
        <p:spPr>
          <a:xfrm>
            <a:off x="3048772" y="589498"/>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7" name="Rectangle 2">
            <a:extLst>
              <a:ext uri="{FF2B5EF4-FFF2-40B4-BE49-F238E27FC236}">
                <a16:creationId xmlns:a16="http://schemas.microsoft.com/office/drawing/2014/main" id="{6765BED4-44E3-3A1E-0FFE-59AE2C373F99}"/>
              </a:ext>
            </a:extLst>
          </p:cNvPr>
          <p:cNvSpPr/>
          <p:nvPr/>
        </p:nvSpPr>
        <p:spPr>
          <a:xfrm>
            <a:off x="0" y="4908147"/>
            <a:ext cx="12192000" cy="1945369"/>
          </a:xfrm>
          <a:prstGeom prst="rect">
            <a:avLst/>
          </a:prstGeom>
          <a:solidFill>
            <a:srgbClr val="006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561E47A-ACCD-416E-A56D-5914B202465B}"/>
              </a:ext>
            </a:extLst>
          </p:cNvPr>
          <p:cNvSpPr/>
          <p:nvPr/>
        </p:nvSpPr>
        <p:spPr>
          <a:xfrm>
            <a:off x="0" y="1778910"/>
            <a:ext cx="12192000" cy="1714500"/>
          </a:xfrm>
          <a:prstGeom prst="rect">
            <a:avLst/>
          </a:prstGeom>
          <a:solidFill>
            <a:srgbClr val="839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CB80D472-774B-4178-BAE6-08A4F57EB5D7}"/>
              </a:ext>
            </a:extLst>
          </p:cNvPr>
          <p:cNvSpPr/>
          <p:nvPr/>
        </p:nvSpPr>
        <p:spPr>
          <a:xfrm>
            <a:off x="1697747" y="2004235"/>
            <a:ext cx="5342956" cy="960519"/>
          </a:xfrm>
          <a:prstGeom prst="rect">
            <a:avLst/>
          </a:prstGeom>
          <a:noFill/>
        </p:spPr>
        <p:txBody>
          <a:bodyPr wrap="square">
            <a:spAutoFit/>
          </a:bodyPr>
          <a:lstStyle/>
          <a:p>
            <a:pPr>
              <a:lnSpc>
                <a:spcPct val="120000"/>
              </a:lnSpc>
            </a:pPr>
            <a:endParaRPr lang="en-US" sz="600" dirty="0">
              <a:solidFill>
                <a:schemeClr val="bg1"/>
              </a:solidFill>
              <a:latin typeface="+mn-ea"/>
              <a:cs typeface="Open Sans Light" panose="020B0306030504020204" pitchFamily="34" charset="0"/>
            </a:endParaRPr>
          </a:p>
          <a:p>
            <a:pPr>
              <a:lnSpc>
                <a:spcPct val="120000"/>
              </a:lnSpc>
            </a:pPr>
            <a:r>
              <a:rPr lang="zh-CN" altLang="en-US" sz="1400" dirty="0">
                <a:solidFill>
                  <a:schemeClr val="bg1"/>
                </a:solidFill>
                <a:latin typeface="+mn-ea"/>
                <a:cs typeface="Open Sans Light" panose="020B0306030504020204" pitchFamily="34" charset="0"/>
              </a:rPr>
              <a:t>       团队成员以兴趣为出发点，背靠清华大学资源支持，实现对手语识别与翻译的自主研发，具有企业所没有的科研创新环境，找到了一种全新的手势识别解决方式。</a:t>
            </a:r>
            <a:endParaRPr lang="id-ID" sz="1400" dirty="0">
              <a:solidFill>
                <a:schemeClr val="bg1"/>
              </a:solidFill>
              <a:latin typeface="+mn-ea"/>
              <a:cs typeface="Open Sans Light" panose="020B0306030504020204" pitchFamily="34" charset="0"/>
            </a:endParaRPr>
          </a:p>
        </p:txBody>
      </p:sp>
      <p:sp>
        <p:nvSpPr>
          <p:cNvPr id="30" name="流程图: 联系 14">
            <a:extLst>
              <a:ext uri="{FF2B5EF4-FFF2-40B4-BE49-F238E27FC236}">
                <a16:creationId xmlns:a16="http://schemas.microsoft.com/office/drawing/2014/main" id="{F2BDD6EC-70D3-4D13-95F1-0481B5A9807D}"/>
              </a:ext>
            </a:extLst>
          </p:cNvPr>
          <p:cNvSpPr/>
          <p:nvPr/>
        </p:nvSpPr>
        <p:spPr>
          <a:xfrm>
            <a:off x="716225" y="2259686"/>
            <a:ext cx="679966" cy="679966"/>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KSO_Shape">
            <a:extLst>
              <a:ext uri="{FF2B5EF4-FFF2-40B4-BE49-F238E27FC236}">
                <a16:creationId xmlns:a16="http://schemas.microsoft.com/office/drawing/2014/main" id="{EC90510B-7FD7-41E0-9784-4AA108AEF4D2}"/>
              </a:ext>
            </a:extLst>
          </p:cNvPr>
          <p:cNvSpPr>
            <a:spLocks/>
          </p:cNvSpPr>
          <p:nvPr/>
        </p:nvSpPr>
        <p:spPr bwMode="auto">
          <a:xfrm>
            <a:off x="906728" y="2362853"/>
            <a:ext cx="298960" cy="396440"/>
          </a:xfrm>
          <a:custGeom>
            <a:avLst/>
            <a:gdLst>
              <a:gd name="T0" fmla="*/ 2751573 w 4387850"/>
              <a:gd name="T1" fmla="*/ 638208 h 6094413"/>
              <a:gd name="T2" fmla="*/ 2218529 w 4387850"/>
              <a:gd name="T3" fmla="*/ 1251968 h 6094413"/>
              <a:gd name="T4" fmla="*/ 3361447 w 4387850"/>
              <a:gd name="T5" fmla="*/ 874758 h 6094413"/>
              <a:gd name="T6" fmla="*/ 4127836 w 4387850"/>
              <a:gd name="T7" fmla="*/ 2232459 h 6094413"/>
              <a:gd name="T8" fmla="*/ 3986213 w 4387850"/>
              <a:gd name="T9" fmla="*/ 5565775 h 6094413"/>
              <a:gd name="T10" fmla="*/ 1518175 w 4387850"/>
              <a:gd name="T11" fmla="*/ 4851018 h 6094413"/>
              <a:gd name="T12" fmla="*/ 2381395 w 4387850"/>
              <a:gd name="T13" fmla="*/ 4459203 h 6094413"/>
              <a:gd name="T14" fmla="*/ 2506164 w 4387850"/>
              <a:gd name="T15" fmla="*/ 4405225 h 6094413"/>
              <a:gd name="T16" fmla="*/ 2603947 w 4387850"/>
              <a:gd name="T17" fmla="*/ 4350612 h 6094413"/>
              <a:gd name="T18" fmla="*/ 2715381 w 4387850"/>
              <a:gd name="T19" fmla="*/ 4275043 h 6094413"/>
              <a:gd name="T20" fmla="*/ 2834435 w 4387850"/>
              <a:gd name="T21" fmla="*/ 4175661 h 6094413"/>
              <a:gd name="T22" fmla="*/ 2955711 w 4387850"/>
              <a:gd name="T23" fmla="*/ 4049924 h 6094413"/>
              <a:gd name="T24" fmla="*/ 3073813 w 4387850"/>
              <a:gd name="T25" fmla="*/ 3894658 h 6094413"/>
              <a:gd name="T26" fmla="*/ 3183025 w 4387850"/>
              <a:gd name="T27" fmla="*/ 3707641 h 6094413"/>
              <a:gd name="T28" fmla="*/ 3277633 w 4387850"/>
              <a:gd name="T29" fmla="*/ 3485697 h 6094413"/>
              <a:gd name="T30" fmla="*/ 3305571 w 4387850"/>
              <a:gd name="T31" fmla="*/ 3359960 h 6094413"/>
              <a:gd name="T32" fmla="*/ 3232869 w 4387850"/>
              <a:gd name="T33" fmla="*/ 3348847 h 6094413"/>
              <a:gd name="T34" fmla="*/ 3163976 w 4387850"/>
              <a:gd name="T35" fmla="*/ 3328209 h 6094413"/>
              <a:gd name="T36" fmla="*/ 3099528 w 4387850"/>
              <a:gd name="T37" fmla="*/ 3298045 h 6094413"/>
              <a:gd name="T38" fmla="*/ 3040477 w 4387850"/>
              <a:gd name="T39" fmla="*/ 3259625 h 6094413"/>
              <a:gd name="T40" fmla="*/ 2987459 w 4387850"/>
              <a:gd name="T41" fmla="*/ 3213268 h 6094413"/>
              <a:gd name="T42" fmla="*/ 2941742 w 4387850"/>
              <a:gd name="T43" fmla="*/ 3160560 h 6094413"/>
              <a:gd name="T44" fmla="*/ 2903327 w 4387850"/>
              <a:gd name="T45" fmla="*/ 3101184 h 6094413"/>
              <a:gd name="T46" fmla="*/ 2873167 w 4387850"/>
              <a:gd name="T47" fmla="*/ 3036729 h 6094413"/>
              <a:gd name="T48" fmla="*/ 2852531 w 4387850"/>
              <a:gd name="T49" fmla="*/ 2967828 h 6094413"/>
              <a:gd name="T50" fmla="*/ 2841737 w 4387850"/>
              <a:gd name="T51" fmla="*/ 2895434 h 6094413"/>
              <a:gd name="T52" fmla="*/ 2842689 w 4387850"/>
              <a:gd name="T53" fmla="*/ 2811927 h 6094413"/>
              <a:gd name="T54" fmla="*/ 2858563 w 4387850"/>
              <a:gd name="T55" fmla="*/ 2723340 h 6094413"/>
              <a:gd name="T56" fmla="*/ 2889676 w 4387850"/>
              <a:gd name="T57" fmla="*/ 2640785 h 6094413"/>
              <a:gd name="T58" fmla="*/ 2933488 w 4387850"/>
              <a:gd name="T59" fmla="*/ 2566487 h 6094413"/>
              <a:gd name="T60" fmla="*/ 2989364 w 4387850"/>
              <a:gd name="T61" fmla="*/ 2500443 h 6094413"/>
              <a:gd name="T62" fmla="*/ 2613471 w 4387850"/>
              <a:gd name="T63" fmla="*/ 2281992 h 6094413"/>
              <a:gd name="T64" fmla="*/ 2517593 w 4387850"/>
              <a:gd name="T65" fmla="*/ 2506793 h 6094413"/>
              <a:gd name="T66" fmla="*/ 2476003 w 4387850"/>
              <a:gd name="T67" fmla="*/ 2548706 h 6094413"/>
              <a:gd name="T68" fmla="*/ 2425207 w 4387850"/>
              <a:gd name="T69" fmla="*/ 2576647 h 6094413"/>
              <a:gd name="T70" fmla="*/ 2368061 w 4387850"/>
              <a:gd name="T71" fmla="*/ 2588713 h 6094413"/>
              <a:gd name="T72" fmla="*/ 2309011 w 4387850"/>
              <a:gd name="T73" fmla="*/ 2584267 h 6094413"/>
              <a:gd name="T74" fmla="*/ 1694692 w 4387850"/>
              <a:gd name="T75" fmla="*/ 2939886 h 6094413"/>
              <a:gd name="T76" fmla="*/ 1864543 w 4387850"/>
              <a:gd name="T77" fmla="*/ 2405188 h 6094413"/>
              <a:gd name="T78" fmla="*/ 1820096 w 4387850"/>
              <a:gd name="T79" fmla="*/ 2365816 h 6094413"/>
              <a:gd name="T80" fmla="*/ 1789935 w 4387850"/>
              <a:gd name="T81" fmla="*/ 2316284 h 6094413"/>
              <a:gd name="T82" fmla="*/ 1774697 w 4387850"/>
              <a:gd name="T83" fmla="*/ 2260083 h 6094413"/>
              <a:gd name="T84" fmla="*/ 1776601 w 4387850"/>
              <a:gd name="T85" fmla="*/ 2201025 h 6094413"/>
              <a:gd name="T86" fmla="*/ 1776284 w 4387850"/>
              <a:gd name="T87" fmla="*/ 1947964 h 6094413"/>
              <a:gd name="T88" fmla="*/ 1685168 w 4387850"/>
              <a:gd name="T89" fmla="*/ 2159748 h 6094413"/>
              <a:gd name="T90" fmla="*/ 1643579 w 4387850"/>
              <a:gd name="T91" fmla="*/ 2201342 h 6094413"/>
              <a:gd name="T92" fmla="*/ 1593100 w 4387850"/>
              <a:gd name="T93" fmla="*/ 2229284 h 6094413"/>
              <a:gd name="T94" fmla="*/ 1535954 w 4387850"/>
              <a:gd name="T95" fmla="*/ 2241667 h 6094413"/>
              <a:gd name="T96" fmla="*/ 1476903 w 4387850"/>
              <a:gd name="T97" fmla="*/ 2237222 h 6094413"/>
              <a:gd name="T98" fmla="*/ 941954 w 4387850"/>
              <a:gd name="T99" fmla="*/ 2396298 h 6094413"/>
              <a:gd name="T100" fmla="*/ 1032118 w 4387850"/>
              <a:gd name="T101" fmla="*/ 2058143 h 6094413"/>
              <a:gd name="T102" fmla="*/ 988306 w 4387850"/>
              <a:gd name="T103" fmla="*/ 2018453 h 6094413"/>
              <a:gd name="T104" fmla="*/ 957828 w 4387850"/>
              <a:gd name="T105" fmla="*/ 1968921 h 6094413"/>
              <a:gd name="T106" fmla="*/ 942907 w 4387850"/>
              <a:gd name="T107" fmla="*/ 1912720 h 6094413"/>
              <a:gd name="T108" fmla="*/ 944494 w 4387850"/>
              <a:gd name="T109" fmla="*/ 1853979 h 6094413"/>
              <a:gd name="T110" fmla="*/ 869570 w 4387850"/>
              <a:gd name="T111" fmla="*/ 1586313 h 6094413"/>
              <a:gd name="T112" fmla="*/ 2359489 w 4387850"/>
              <a:gd name="T113" fmla="*/ 486435 h 6094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87850" h="6094413">
                <a:moveTo>
                  <a:pt x="3008412" y="738226"/>
                </a:moveTo>
                <a:lnTo>
                  <a:pt x="2731890" y="1451051"/>
                </a:lnTo>
                <a:lnTo>
                  <a:pt x="2853166" y="1498043"/>
                </a:lnTo>
                <a:lnTo>
                  <a:pt x="3129689" y="785219"/>
                </a:lnTo>
                <a:lnTo>
                  <a:pt x="3008412" y="738226"/>
                </a:lnTo>
                <a:close/>
                <a:moveTo>
                  <a:pt x="2751573" y="638208"/>
                </a:moveTo>
                <a:lnTo>
                  <a:pt x="2475369" y="1351668"/>
                </a:lnTo>
                <a:lnTo>
                  <a:pt x="2596327" y="1398343"/>
                </a:lnTo>
                <a:lnTo>
                  <a:pt x="2873167" y="685518"/>
                </a:lnTo>
                <a:lnTo>
                  <a:pt x="2751573" y="638208"/>
                </a:lnTo>
                <a:close/>
                <a:moveTo>
                  <a:pt x="2495052" y="538826"/>
                </a:moveTo>
                <a:lnTo>
                  <a:pt x="2218529" y="1251968"/>
                </a:lnTo>
                <a:lnTo>
                  <a:pt x="2339806" y="1298960"/>
                </a:lnTo>
                <a:lnTo>
                  <a:pt x="2616646" y="585818"/>
                </a:lnTo>
                <a:lnTo>
                  <a:pt x="2495052" y="538826"/>
                </a:lnTo>
                <a:close/>
                <a:moveTo>
                  <a:pt x="2437906" y="0"/>
                </a:moveTo>
                <a:lnTo>
                  <a:pt x="3535742" y="425790"/>
                </a:lnTo>
                <a:lnTo>
                  <a:pt x="3361447" y="874758"/>
                </a:lnTo>
                <a:lnTo>
                  <a:pt x="3264934" y="837609"/>
                </a:lnTo>
                <a:lnTo>
                  <a:pt x="2988729" y="1550751"/>
                </a:lnTo>
                <a:lnTo>
                  <a:pt x="2933488" y="1692999"/>
                </a:lnTo>
                <a:lnTo>
                  <a:pt x="2993808" y="1716495"/>
                </a:lnTo>
                <a:lnTo>
                  <a:pt x="2972537" y="1771743"/>
                </a:lnTo>
                <a:lnTo>
                  <a:pt x="4127836" y="2232459"/>
                </a:lnTo>
                <a:lnTo>
                  <a:pt x="3986232" y="2586831"/>
                </a:lnTo>
                <a:lnTo>
                  <a:pt x="3986213" y="2586831"/>
                </a:lnTo>
                <a:lnTo>
                  <a:pt x="3986213" y="2586879"/>
                </a:lnTo>
                <a:lnTo>
                  <a:pt x="3985607" y="2588395"/>
                </a:lnTo>
                <a:lnTo>
                  <a:pt x="3986213" y="2588395"/>
                </a:lnTo>
                <a:lnTo>
                  <a:pt x="3986213" y="5565775"/>
                </a:lnTo>
                <a:lnTo>
                  <a:pt x="4387850" y="5565775"/>
                </a:lnTo>
                <a:lnTo>
                  <a:pt x="4387850" y="6094413"/>
                </a:lnTo>
                <a:lnTo>
                  <a:pt x="342875" y="6094413"/>
                </a:lnTo>
                <a:lnTo>
                  <a:pt x="342875" y="5565748"/>
                </a:lnTo>
                <a:lnTo>
                  <a:pt x="1518175" y="5565748"/>
                </a:lnTo>
                <a:lnTo>
                  <a:pt x="1518175" y="4851018"/>
                </a:lnTo>
                <a:lnTo>
                  <a:pt x="0" y="4851018"/>
                </a:lnTo>
                <a:lnTo>
                  <a:pt x="0" y="4468728"/>
                </a:lnTo>
                <a:lnTo>
                  <a:pt x="2350600" y="4468728"/>
                </a:lnTo>
                <a:lnTo>
                  <a:pt x="2358854" y="4466506"/>
                </a:lnTo>
                <a:lnTo>
                  <a:pt x="2368061" y="4463648"/>
                </a:lnTo>
                <a:lnTo>
                  <a:pt x="2381395" y="4459203"/>
                </a:lnTo>
                <a:lnTo>
                  <a:pt x="2397904" y="4453170"/>
                </a:lnTo>
                <a:lnTo>
                  <a:pt x="2417270" y="4445232"/>
                </a:lnTo>
                <a:lnTo>
                  <a:pt x="2439493" y="4436342"/>
                </a:lnTo>
                <a:lnTo>
                  <a:pt x="2464574" y="4425229"/>
                </a:lnTo>
                <a:lnTo>
                  <a:pt x="2491877" y="4412210"/>
                </a:lnTo>
                <a:lnTo>
                  <a:pt x="2506164" y="4405225"/>
                </a:lnTo>
                <a:lnTo>
                  <a:pt x="2521403" y="4397287"/>
                </a:lnTo>
                <a:lnTo>
                  <a:pt x="2537277" y="4389032"/>
                </a:lnTo>
                <a:lnTo>
                  <a:pt x="2553150" y="4380459"/>
                </a:lnTo>
                <a:lnTo>
                  <a:pt x="2569659" y="4370933"/>
                </a:lnTo>
                <a:lnTo>
                  <a:pt x="2586803" y="4361090"/>
                </a:lnTo>
                <a:lnTo>
                  <a:pt x="2603947" y="4350612"/>
                </a:lnTo>
                <a:lnTo>
                  <a:pt x="2621725" y="4339499"/>
                </a:lnTo>
                <a:lnTo>
                  <a:pt x="2640139" y="4328069"/>
                </a:lnTo>
                <a:lnTo>
                  <a:pt x="2658235" y="4315685"/>
                </a:lnTo>
                <a:lnTo>
                  <a:pt x="2676966" y="4302667"/>
                </a:lnTo>
                <a:lnTo>
                  <a:pt x="2696015" y="4289332"/>
                </a:lnTo>
                <a:lnTo>
                  <a:pt x="2715381" y="4275043"/>
                </a:lnTo>
                <a:lnTo>
                  <a:pt x="2734747" y="4260120"/>
                </a:lnTo>
                <a:lnTo>
                  <a:pt x="2754431" y="4244562"/>
                </a:lnTo>
                <a:lnTo>
                  <a:pt x="2774114" y="4228686"/>
                </a:lnTo>
                <a:lnTo>
                  <a:pt x="2794115" y="4211858"/>
                </a:lnTo>
                <a:lnTo>
                  <a:pt x="2814434" y="4194076"/>
                </a:lnTo>
                <a:lnTo>
                  <a:pt x="2834435" y="4175661"/>
                </a:lnTo>
                <a:lnTo>
                  <a:pt x="2854436" y="4156610"/>
                </a:lnTo>
                <a:lnTo>
                  <a:pt x="2875072" y="4136923"/>
                </a:lnTo>
                <a:lnTo>
                  <a:pt x="2895073" y="4116285"/>
                </a:lnTo>
                <a:lnTo>
                  <a:pt x="2915074" y="4095011"/>
                </a:lnTo>
                <a:lnTo>
                  <a:pt x="2935710" y="4072468"/>
                </a:lnTo>
                <a:lnTo>
                  <a:pt x="2955711" y="4049924"/>
                </a:lnTo>
                <a:lnTo>
                  <a:pt x="2976030" y="4026110"/>
                </a:lnTo>
                <a:lnTo>
                  <a:pt x="2995713" y="4001344"/>
                </a:lnTo>
                <a:lnTo>
                  <a:pt x="3015714" y="3975943"/>
                </a:lnTo>
                <a:lnTo>
                  <a:pt x="3035081" y="3949589"/>
                </a:lnTo>
                <a:lnTo>
                  <a:pt x="3054447" y="3922600"/>
                </a:lnTo>
                <a:lnTo>
                  <a:pt x="3073813" y="3894658"/>
                </a:lnTo>
                <a:lnTo>
                  <a:pt x="3092861" y="3865447"/>
                </a:lnTo>
                <a:lnTo>
                  <a:pt x="3111592" y="3835600"/>
                </a:lnTo>
                <a:lnTo>
                  <a:pt x="3130006" y="3805119"/>
                </a:lnTo>
                <a:lnTo>
                  <a:pt x="3148102" y="3773367"/>
                </a:lnTo>
                <a:lnTo>
                  <a:pt x="3165881" y="3740980"/>
                </a:lnTo>
                <a:lnTo>
                  <a:pt x="3183025" y="3707641"/>
                </a:lnTo>
                <a:lnTo>
                  <a:pt x="3200169" y="3673032"/>
                </a:lnTo>
                <a:lnTo>
                  <a:pt x="3216677" y="3637470"/>
                </a:lnTo>
                <a:lnTo>
                  <a:pt x="3232551" y="3600956"/>
                </a:lnTo>
                <a:lnTo>
                  <a:pt x="3248107" y="3563489"/>
                </a:lnTo>
                <a:lnTo>
                  <a:pt x="3263029" y="3525069"/>
                </a:lnTo>
                <a:lnTo>
                  <a:pt x="3277633" y="3485697"/>
                </a:lnTo>
                <a:lnTo>
                  <a:pt x="3291602" y="3445055"/>
                </a:lnTo>
                <a:lnTo>
                  <a:pt x="3298586" y="3424416"/>
                </a:lnTo>
                <a:lnTo>
                  <a:pt x="3305253" y="3403143"/>
                </a:lnTo>
                <a:lnTo>
                  <a:pt x="3311603" y="3382504"/>
                </a:lnTo>
                <a:lnTo>
                  <a:pt x="3317953" y="3360913"/>
                </a:lnTo>
                <a:lnTo>
                  <a:pt x="3305571" y="3359960"/>
                </a:lnTo>
                <a:lnTo>
                  <a:pt x="3293189" y="3359008"/>
                </a:lnTo>
                <a:lnTo>
                  <a:pt x="3280807" y="3357420"/>
                </a:lnTo>
                <a:lnTo>
                  <a:pt x="3268743" y="3355515"/>
                </a:lnTo>
                <a:lnTo>
                  <a:pt x="3256679" y="3353610"/>
                </a:lnTo>
                <a:lnTo>
                  <a:pt x="3244615" y="3351387"/>
                </a:lnTo>
                <a:lnTo>
                  <a:pt x="3232869" y="3348847"/>
                </a:lnTo>
                <a:lnTo>
                  <a:pt x="3221122" y="3346307"/>
                </a:lnTo>
                <a:lnTo>
                  <a:pt x="3209375" y="3342815"/>
                </a:lnTo>
                <a:lnTo>
                  <a:pt x="3197946" y="3339639"/>
                </a:lnTo>
                <a:lnTo>
                  <a:pt x="3186517" y="3336147"/>
                </a:lnTo>
                <a:lnTo>
                  <a:pt x="3175088" y="3332019"/>
                </a:lnTo>
                <a:lnTo>
                  <a:pt x="3163976" y="3328209"/>
                </a:lnTo>
                <a:lnTo>
                  <a:pt x="3152864" y="3323446"/>
                </a:lnTo>
                <a:lnTo>
                  <a:pt x="3141753" y="3319001"/>
                </a:lnTo>
                <a:lnTo>
                  <a:pt x="3130959" y="3314238"/>
                </a:lnTo>
                <a:lnTo>
                  <a:pt x="3120482" y="3309158"/>
                </a:lnTo>
                <a:lnTo>
                  <a:pt x="3110005" y="3303442"/>
                </a:lnTo>
                <a:lnTo>
                  <a:pt x="3099528" y="3298045"/>
                </a:lnTo>
                <a:lnTo>
                  <a:pt x="3089051" y="3292329"/>
                </a:lnTo>
                <a:lnTo>
                  <a:pt x="3079210" y="3285979"/>
                </a:lnTo>
                <a:lnTo>
                  <a:pt x="3069368" y="3279629"/>
                </a:lnTo>
                <a:lnTo>
                  <a:pt x="3059209" y="3273278"/>
                </a:lnTo>
                <a:lnTo>
                  <a:pt x="3050002" y="3266611"/>
                </a:lnTo>
                <a:lnTo>
                  <a:pt x="3040477" y="3259625"/>
                </a:lnTo>
                <a:lnTo>
                  <a:pt x="3030953" y="3252322"/>
                </a:lnTo>
                <a:lnTo>
                  <a:pt x="3022064" y="3245019"/>
                </a:lnTo>
                <a:lnTo>
                  <a:pt x="3013175" y="3237717"/>
                </a:lnTo>
                <a:lnTo>
                  <a:pt x="3004603" y="3229779"/>
                </a:lnTo>
                <a:lnTo>
                  <a:pt x="2996031" y="3221523"/>
                </a:lnTo>
                <a:lnTo>
                  <a:pt x="2987459" y="3213268"/>
                </a:lnTo>
                <a:lnTo>
                  <a:pt x="2979205" y="3205012"/>
                </a:lnTo>
                <a:lnTo>
                  <a:pt x="2971585" y="3196439"/>
                </a:lnTo>
                <a:lnTo>
                  <a:pt x="2963648" y="3187549"/>
                </a:lnTo>
                <a:lnTo>
                  <a:pt x="2956346" y="3178658"/>
                </a:lnTo>
                <a:lnTo>
                  <a:pt x="2948727" y="3169768"/>
                </a:lnTo>
                <a:lnTo>
                  <a:pt x="2941742" y="3160560"/>
                </a:lnTo>
                <a:lnTo>
                  <a:pt x="2934440" y="3151035"/>
                </a:lnTo>
                <a:lnTo>
                  <a:pt x="2927773" y="3141509"/>
                </a:lnTo>
                <a:lnTo>
                  <a:pt x="2921106" y="3131666"/>
                </a:lnTo>
                <a:lnTo>
                  <a:pt x="2915074" y="3121823"/>
                </a:lnTo>
                <a:lnTo>
                  <a:pt x="2909042" y="3111662"/>
                </a:lnTo>
                <a:lnTo>
                  <a:pt x="2903327" y="3101184"/>
                </a:lnTo>
                <a:lnTo>
                  <a:pt x="2897613" y="3090706"/>
                </a:lnTo>
                <a:lnTo>
                  <a:pt x="2892216" y="3080546"/>
                </a:lnTo>
                <a:lnTo>
                  <a:pt x="2886819" y="3070068"/>
                </a:lnTo>
                <a:lnTo>
                  <a:pt x="2882057" y="3059272"/>
                </a:lnTo>
                <a:lnTo>
                  <a:pt x="2877612" y="3047842"/>
                </a:lnTo>
                <a:lnTo>
                  <a:pt x="2873167" y="3036729"/>
                </a:lnTo>
                <a:lnTo>
                  <a:pt x="2869040" y="3025615"/>
                </a:lnTo>
                <a:lnTo>
                  <a:pt x="2865230" y="3014502"/>
                </a:lnTo>
                <a:lnTo>
                  <a:pt x="2861738" y="3003072"/>
                </a:lnTo>
                <a:lnTo>
                  <a:pt x="2858246" y="2991324"/>
                </a:lnTo>
                <a:lnTo>
                  <a:pt x="2855389" y="2979893"/>
                </a:lnTo>
                <a:lnTo>
                  <a:pt x="2852531" y="2967828"/>
                </a:lnTo>
                <a:lnTo>
                  <a:pt x="2849991" y="2956079"/>
                </a:lnTo>
                <a:lnTo>
                  <a:pt x="2847769" y="2944014"/>
                </a:lnTo>
                <a:lnTo>
                  <a:pt x="2845864" y="2932266"/>
                </a:lnTo>
                <a:lnTo>
                  <a:pt x="2843959" y="2919882"/>
                </a:lnTo>
                <a:lnTo>
                  <a:pt x="2843007" y="2907499"/>
                </a:lnTo>
                <a:lnTo>
                  <a:pt x="2841737" y="2895434"/>
                </a:lnTo>
                <a:lnTo>
                  <a:pt x="2841102" y="2883051"/>
                </a:lnTo>
                <a:lnTo>
                  <a:pt x="2840785" y="2870350"/>
                </a:lnTo>
                <a:lnTo>
                  <a:pt x="2840467" y="2857649"/>
                </a:lnTo>
                <a:lnTo>
                  <a:pt x="2840785" y="2842408"/>
                </a:lnTo>
                <a:lnTo>
                  <a:pt x="2841419" y="2826850"/>
                </a:lnTo>
                <a:lnTo>
                  <a:pt x="2842689" y="2811927"/>
                </a:lnTo>
                <a:lnTo>
                  <a:pt x="2843959" y="2796686"/>
                </a:lnTo>
                <a:lnTo>
                  <a:pt x="2845864" y="2781763"/>
                </a:lnTo>
                <a:lnTo>
                  <a:pt x="2848404" y="2766839"/>
                </a:lnTo>
                <a:lnTo>
                  <a:pt x="2851579" y="2752234"/>
                </a:lnTo>
                <a:lnTo>
                  <a:pt x="2854753" y="2737628"/>
                </a:lnTo>
                <a:lnTo>
                  <a:pt x="2858563" y="2723340"/>
                </a:lnTo>
                <a:lnTo>
                  <a:pt x="2862690" y="2709052"/>
                </a:lnTo>
                <a:lnTo>
                  <a:pt x="2867135" y="2695398"/>
                </a:lnTo>
                <a:lnTo>
                  <a:pt x="2872532" y="2681428"/>
                </a:lnTo>
                <a:lnTo>
                  <a:pt x="2877612" y="2667774"/>
                </a:lnTo>
                <a:lnTo>
                  <a:pt x="2883326" y="2654439"/>
                </a:lnTo>
                <a:lnTo>
                  <a:pt x="2889676" y="2640785"/>
                </a:lnTo>
                <a:lnTo>
                  <a:pt x="2895708" y="2628402"/>
                </a:lnTo>
                <a:lnTo>
                  <a:pt x="2902693" y="2615384"/>
                </a:lnTo>
                <a:lnTo>
                  <a:pt x="2909995" y="2602683"/>
                </a:lnTo>
                <a:lnTo>
                  <a:pt x="2917614" y="2590300"/>
                </a:lnTo>
                <a:lnTo>
                  <a:pt x="2925233" y="2578235"/>
                </a:lnTo>
                <a:lnTo>
                  <a:pt x="2933488" y="2566487"/>
                </a:lnTo>
                <a:lnTo>
                  <a:pt x="2942059" y="2554738"/>
                </a:lnTo>
                <a:lnTo>
                  <a:pt x="2950949" y="2543308"/>
                </a:lnTo>
                <a:lnTo>
                  <a:pt x="2959838" y="2532195"/>
                </a:lnTo>
                <a:lnTo>
                  <a:pt x="2969680" y="2521399"/>
                </a:lnTo>
                <a:lnTo>
                  <a:pt x="2979205" y="2510921"/>
                </a:lnTo>
                <a:lnTo>
                  <a:pt x="2989364" y="2500443"/>
                </a:lnTo>
                <a:lnTo>
                  <a:pt x="2999841" y="2490918"/>
                </a:lnTo>
                <a:lnTo>
                  <a:pt x="3010317" y="2480757"/>
                </a:lnTo>
                <a:lnTo>
                  <a:pt x="3021429" y="2471549"/>
                </a:lnTo>
                <a:lnTo>
                  <a:pt x="3032541" y="2462659"/>
                </a:lnTo>
                <a:lnTo>
                  <a:pt x="3043652" y="2453451"/>
                </a:lnTo>
                <a:lnTo>
                  <a:pt x="2613471" y="2281992"/>
                </a:lnTo>
                <a:lnTo>
                  <a:pt x="2542039" y="2462024"/>
                </a:lnTo>
                <a:lnTo>
                  <a:pt x="2537911" y="2471867"/>
                </a:lnTo>
                <a:lnTo>
                  <a:pt x="2533467" y="2480757"/>
                </a:lnTo>
                <a:lnTo>
                  <a:pt x="2528387" y="2489648"/>
                </a:lnTo>
                <a:lnTo>
                  <a:pt x="2522990" y="2498220"/>
                </a:lnTo>
                <a:lnTo>
                  <a:pt x="2517593" y="2506793"/>
                </a:lnTo>
                <a:lnTo>
                  <a:pt x="2511243" y="2514731"/>
                </a:lnTo>
                <a:lnTo>
                  <a:pt x="2504894" y="2522034"/>
                </a:lnTo>
                <a:lnTo>
                  <a:pt x="2498227" y="2529337"/>
                </a:lnTo>
                <a:lnTo>
                  <a:pt x="2490925" y="2536323"/>
                </a:lnTo>
                <a:lnTo>
                  <a:pt x="2483623" y="2542673"/>
                </a:lnTo>
                <a:lnTo>
                  <a:pt x="2476003" y="2548706"/>
                </a:lnTo>
                <a:lnTo>
                  <a:pt x="2468067" y="2554103"/>
                </a:lnTo>
                <a:lnTo>
                  <a:pt x="2459812" y="2559819"/>
                </a:lnTo>
                <a:lnTo>
                  <a:pt x="2451557" y="2564582"/>
                </a:lnTo>
                <a:lnTo>
                  <a:pt x="2442986" y="2569027"/>
                </a:lnTo>
                <a:lnTo>
                  <a:pt x="2434096" y="2572837"/>
                </a:lnTo>
                <a:lnTo>
                  <a:pt x="2425207" y="2576647"/>
                </a:lnTo>
                <a:lnTo>
                  <a:pt x="2415683" y="2579822"/>
                </a:lnTo>
                <a:lnTo>
                  <a:pt x="2406476" y="2582362"/>
                </a:lnTo>
                <a:lnTo>
                  <a:pt x="2397269" y="2584585"/>
                </a:lnTo>
                <a:lnTo>
                  <a:pt x="2387427" y="2586490"/>
                </a:lnTo>
                <a:lnTo>
                  <a:pt x="2377903" y="2588078"/>
                </a:lnTo>
                <a:lnTo>
                  <a:pt x="2368061" y="2588713"/>
                </a:lnTo>
                <a:lnTo>
                  <a:pt x="2358537" y="2589665"/>
                </a:lnTo>
                <a:lnTo>
                  <a:pt x="2348377" y="2589030"/>
                </a:lnTo>
                <a:lnTo>
                  <a:pt x="2338536" y="2588713"/>
                </a:lnTo>
                <a:lnTo>
                  <a:pt x="2328694" y="2587760"/>
                </a:lnTo>
                <a:lnTo>
                  <a:pt x="2318852" y="2586173"/>
                </a:lnTo>
                <a:lnTo>
                  <a:pt x="2309011" y="2584267"/>
                </a:lnTo>
                <a:lnTo>
                  <a:pt x="2299169" y="2581727"/>
                </a:lnTo>
                <a:lnTo>
                  <a:pt x="2289009" y="2578870"/>
                </a:lnTo>
                <a:lnTo>
                  <a:pt x="2279485" y="2575060"/>
                </a:lnTo>
                <a:lnTo>
                  <a:pt x="2279167" y="2575060"/>
                </a:lnTo>
                <a:lnTo>
                  <a:pt x="2072807" y="3090706"/>
                </a:lnTo>
                <a:lnTo>
                  <a:pt x="1694692" y="2939886"/>
                </a:lnTo>
                <a:lnTo>
                  <a:pt x="1901053" y="2424239"/>
                </a:lnTo>
                <a:lnTo>
                  <a:pt x="1900735" y="2424239"/>
                </a:lnTo>
                <a:lnTo>
                  <a:pt x="1890893" y="2420111"/>
                </a:lnTo>
                <a:lnTo>
                  <a:pt x="1882004" y="2415666"/>
                </a:lnTo>
                <a:lnTo>
                  <a:pt x="1873115" y="2410268"/>
                </a:lnTo>
                <a:lnTo>
                  <a:pt x="1864543" y="2405188"/>
                </a:lnTo>
                <a:lnTo>
                  <a:pt x="1855971" y="2399473"/>
                </a:lnTo>
                <a:lnTo>
                  <a:pt x="1848034" y="2393122"/>
                </a:lnTo>
                <a:lnTo>
                  <a:pt x="1840732" y="2386772"/>
                </a:lnTo>
                <a:lnTo>
                  <a:pt x="1833747" y="2380104"/>
                </a:lnTo>
                <a:lnTo>
                  <a:pt x="1826445" y="2373119"/>
                </a:lnTo>
                <a:lnTo>
                  <a:pt x="1820096" y="2365816"/>
                </a:lnTo>
                <a:lnTo>
                  <a:pt x="1814381" y="2358196"/>
                </a:lnTo>
                <a:lnTo>
                  <a:pt x="1808667" y="2349940"/>
                </a:lnTo>
                <a:lnTo>
                  <a:pt x="1803587" y="2342002"/>
                </a:lnTo>
                <a:lnTo>
                  <a:pt x="1798190" y="2333747"/>
                </a:lnTo>
                <a:lnTo>
                  <a:pt x="1793745" y="2325174"/>
                </a:lnTo>
                <a:lnTo>
                  <a:pt x="1789935" y="2316284"/>
                </a:lnTo>
                <a:lnTo>
                  <a:pt x="1786443" y="2307076"/>
                </a:lnTo>
                <a:lnTo>
                  <a:pt x="1782951" y="2297868"/>
                </a:lnTo>
                <a:lnTo>
                  <a:pt x="1780411" y="2288660"/>
                </a:lnTo>
                <a:lnTo>
                  <a:pt x="1778189" y="2279134"/>
                </a:lnTo>
                <a:lnTo>
                  <a:pt x="1776284" y="2269609"/>
                </a:lnTo>
                <a:lnTo>
                  <a:pt x="1774697" y="2260083"/>
                </a:lnTo>
                <a:lnTo>
                  <a:pt x="1774062" y="2250240"/>
                </a:lnTo>
                <a:lnTo>
                  <a:pt x="1773427" y="2240715"/>
                </a:lnTo>
                <a:lnTo>
                  <a:pt x="1773744" y="2230554"/>
                </a:lnTo>
                <a:lnTo>
                  <a:pt x="1774062" y="2220711"/>
                </a:lnTo>
                <a:lnTo>
                  <a:pt x="1775331" y="2210868"/>
                </a:lnTo>
                <a:lnTo>
                  <a:pt x="1776601" y="2201025"/>
                </a:lnTo>
                <a:lnTo>
                  <a:pt x="1778506" y="2191182"/>
                </a:lnTo>
                <a:lnTo>
                  <a:pt x="1781046" y="2181339"/>
                </a:lnTo>
                <a:lnTo>
                  <a:pt x="1784221" y="2171178"/>
                </a:lnTo>
                <a:lnTo>
                  <a:pt x="1787713" y="2161653"/>
                </a:lnTo>
                <a:lnTo>
                  <a:pt x="1859780" y="1981304"/>
                </a:lnTo>
                <a:lnTo>
                  <a:pt x="1776284" y="1947964"/>
                </a:lnTo>
                <a:lnTo>
                  <a:pt x="1709614" y="2114978"/>
                </a:lnTo>
                <a:lnTo>
                  <a:pt x="1705487" y="2124821"/>
                </a:lnTo>
                <a:lnTo>
                  <a:pt x="1701042" y="2133711"/>
                </a:lnTo>
                <a:lnTo>
                  <a:pt x="1696280" y="2142602"/>
                </a:lnTo>
                <a:lnTo>
                  <a:pt x="1690883" y="2151175"/>
                </a:lnTo>
                <a:lnTo>
                  <a:pt x="1685168" y="2159748"/>
                </a:lnTo>
                <a:lnTo>
                  <a:pt x="1679136" y="2167686"/>
                </a:lnTo>
                <a:lnTo>
                  <a:pt x="1672787" y="2174989"/>
                </a:lnTo>
                <a:lnTo>
                  <a:pt x="1666119" y="2181974"/>
                </a:lnTo>
                <a:lnTo>
                  <a:pt x="1659135" y="2189277"/>
                </a:lnTo>
                <a:lnTo>
                  <a:pt x="1651515" y="2195627"/>
                </a:lnTo>
                <a:lnTo>
                  <a:pt x="1643579" y="2201342"/>
                </a:lnTo>
                <a:lnTo>
                  <a:pt x="1635959" y="2207058"/>
                </a:lnTo>
                <a:lnTo>
                  <a:pt x="1627705" y="2212773"/>
                </a:lnTo>
                <a:lnTo>
                  <a:pt x="1619450" y="2217536"/>
                </a:lnTo>
                <a:lnTo>
                  <a:pt x="1610879" y="2221981"/>
                </a:lnTo>
                <a:lnTo>
                  <a:pt x="1601989" y="2225791"/>
                </a:lnTo>
                <a:lnTo>
                  <a:pt x="1593100" y="2229284"/>
                </a:lnTo>
                <a:lnTo>
                  <a:pt x="1583893" y="2232777"/>
                </a:lnTo>
                <a:lnTo>
                  <a:pt x="1574369" y="2235317"/>
                </a:lnTo>
                <a:lnTo>
                  <a:pt x="1565162" y="2237539"/>
                </a:lnTo>
                <a:lnTo>
                  <a:pt x="1555320" y="2239444"/>
                </a:lnTo>
                <a:lnTo>
                  <a:pt x="1545796" y="2241032"/>
                </a:lnTo>
                <a:lnTo>
                  <a:pt x="1535954" y="2241667"/>
                </a:lnTo>
                <a:lnTo>
                  <a:pt x="1526429" y="2242302"/>
                </a:lnTo>
                <a:lnTo>
                  <a:pt x="1516270" y="2241985"/>
                </a:lnTo>
                <a:lnTo>
                  <a:pt x="1506746" y="2241667"/>
                </a:lnTo>
                <a:lnTo>
                  <a:pt x="1496587" y="2240715"/>
                </a:lnTo>
                <a:lnTo>
                  <a:pt x="1486427" y="2239127"/>
                </a:lnTo>
                <a:lnTo>
                  <a:pt x="1476903" y="2237222"/>
                </a:lnTo>
                <a:lnTo>
                  <a:pt x="1466744" y="2234682"/>
                </a:lnTo>
                <a:lnTo>
                  <a:pt x="1457219" y="2231507"/>
                </a:lnTo>
                <a:lnTo>
                  <a:pt x="1447378" y="2228014"/>
                </a:lnTo>
                <a:lnTo>
                  <a:pt x="1447060" y="2228014"/>
                </a:lnTo>
                <a:lnTo>
                  <a:pt x="1319752" y="2546801"/>
                </a:lnTo>
                <a:lnTo>
                  <a:pt x="941954" y="2396298"/>
                </a:lnTo>
                <a:lnTo>
                  <a:pt x="1068945" y="2077194"/>
                </a:lnTo>
                <a:lnTo>
                  <a:pt x="1068628" y="2077194"/>
                </a:lnTo>
                <a:lnTo>
                  <a:pt x="1059103" y="2073066"/>
                </a:lnTo>
                <a:lnTo>
                  <a:pt x="1049579" y="2068621"/>
                </a:lnTo>
                <a:lnTo>
                  <a:pt x="1040690" y="2063223"/>
                </a:lnTo>
                <a:lnTo>
                  <a:pt x="1032118" y="2058143"/>
                </a:lnTo>
                <a:lnTo>
                  <a:pt x="1023863" y="2052427"/>
                </a:lnTo>
                <a:lnTo>
                  <a:pt x="1016244" y="2046077"/>
                </a:lnTo>
                <a:lnTo>
                  <a:pt x="1008625" y="2039727"/>
                </a:lnTo>
                <a:lnTo>
                  <a:pt x="1001323" y="2033059"/>
                </a:lnTo>
                <a:lnTo>
                  <a:pt x="994655" y="2026073"/>
                </a:lnTo>
                <a:lnTo>
                  <a:pt x="988306" y="2018453"/>
                </a:lnTo>
                <a:lnTo>
                  <a:pt x="982274" y="2011150"/>
                </a:lnTo>
                <a:lnTo>
                  <a:pt x="976242" y="2002895"/>
                </a:lnTo>
                <a:lnTo>
                  <a:pt x="971162" y="1994639"/>
                </a:lnTo>
                <a:lnTo>
                  <a:pt x="966400" y="1986701"/>
                </a:lnTo>
                <a:lnTo>
                  <a:pt x="961638" y="1978128"/>
                </a:lnTo>
                <a:lnTo>
                  <a:pt x="957828" y="1968921"/>
                </a:lnTo>
                <a:lnTo>
                  <a:pt x="954336" y="1960030"/>
                </a:lnTo>
                <a:lnTo>
                  <a:pt x="950844" y="1950822"/>
                </a:lnTo>
                <a:lnTo>
                  <a:pt x="948304" y="1941614"/>
                </a:lnTo>
                <a:lnTo>
                  <a:pt x="946082" y="1932089"/>
                </a:lnTo>
                <a:lnTo>
                  <a:pt x="944177" y="1922563"/>
                </a:lnTo>
                <a:lnTo>
                  <a:pt x="942907" y="1912720"/>
                </a:lnTo>
                <a:lnTo>
                  <a:pt x="941637" y="1903194"/>
                </a:lnTo>
                <a:lnTo>
                  <a:pt x="941319" y="1893351"/>
                </a:lnTo>
                <a:lnTo>
                  <a:pt x="941319" y="1883508"/>
                </a:lnTo>
                <a:lnTo>
                  <a:pt x="941954" y="1873665"/>
                </a:lnTo>
                <a:lnTo>
                  <a:pt x="942907" y="1863505"/>
                </a:lnTo>
                <a:lnTo>
                  <a:pt x="944494" y="1853979"/>
                </a:lnTo>
                <a:lnTo>
                  <a:pt x="946399" y="1843819"/>
                </a:lnTo>
                <a:lnTo>
                  <a:pt x="949256" y="1834293"/>
                </a:lnTo>
                <a:lnTo>
                  <a:pt x="952114" y="1824133"/>
                </a:lnTo>
                <a:lnTo>
                  <a:pt x="955923" y="1814607"/>
                </a:lnTo>
                <a:lnTo>
                  <a:pt x="1022593" y="1647276"/>
                </a:lnTo>
                <a:lnTo>
                  <a:pt x="869570" y="1586313"/>
                </a:lnTo>
                <a:lnTo>
                  <a:pt x="1094661" y="1022403"/>
                </a:lnTo>
                <a:lnTo>
                  <a:pt x="1914387" y="1349446"/>
                </a:lnTo>
                <a:lnTo>
                  <a:pt x="1931530" y="1304676"/>
                </a:lnTo>
                <a:lnTo>
                  <a:pt x="2027726" y="1341825"/>
                </a:lnTo>
                <a:lnTo>
                  <a:pt x="2083284" y="1199260"/>
                </a:lnTo>
                <a:lnTo>
                  <a:pt x="2359489" y="486435"/>
                </a:lnTo>
                <a:lnTo>
                  <a:pt x="2263611" y="449286"/>
                </a:lnTo>
                <a:lnTo>
                  <a:pt x="2437906"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tx1">
                  <a:lumMod val="75000"/>
                  <a:lumOff val="25000"/>
                </a:schemeClr>
              </a:solidFill>
            </a:endParaRPr>
          </a:p>
        </p:txBody>
      </p:sp>
      <p:sp>
        <p:nvSpPr>
          <p:cNvPr id="33" name="Rectangle 15"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FD6B3236-9E80-44E5-837D-B74FC5483162}"/>
              </a:ext>
            </a:extLst>
          </p:cNvPr>
          <p:cNvSpPr/>
          <p:nvPr/>
        </p:nvSpPr>
        <p:spPr>
          <a:xfrm>
            <a:off x="5538781" y="5171168"/>
            <a:ext cx="5339043" cy="1108252"/>
          </a:xfrm>
          <a:prstGeom prst="rect">
            <a:avLst/>
          </a:prstGeom>
          <a:noFill/>
        </p:spPr>
        <p:txBody>
          <a:bodyPr wrap="square">
            <a:spAutoFit/>
          </a:bodyPr>
          <a:lstStyle/>
          <a:p>
            <a:pPr>
              <a:lnSpc>
                <a:spcPct val="120000"/>
              </a:lnSpc>
            </a:pPr>
            <a:endParaRPr lang="en-US" altLang="zh-CN" sz="1400" dirty="0">
              <a:solidFill>
                <a:schemeClr val="bg1"/>
              </a:solidFill>
              <a:latin typeface="+mn-ea"/>
              <a:cs typeface="Open Sans Light" panose="020B0306030504020204" pitchFamily="34" charset="0"/>
            </a:endParaRPr>
          </a:p>
          <a:p>
            <a:pPr>
              <a:lnSpc>
                <a:spcPct val="120000"/>
              </a:lnSpc>
            </a:pPr>
            <a:r>
              <a:rPr lang="en-US" altLang="zh-CN" sz="1400" dirty="0">
                <a:solidFill>
                  <a:schemeClr val="bg1"/>
                </a:solidFill>
                <a:latin typeface="+mn-ea"/>
                <a:cs typeface="Open Sans Light" panose="020B0306030504020204" pitchFamily="34" charset="0"/>
              </a:rPr>
              <a:t>       </a:t>
            </a:r>
            <a:r>
              <a:rPr lang="zh-CN" altLang="en-US" sz="1400" dirty="0">
                <a:solidFill>
                  <a:schemeClr val="bg1"/>
                </a:solidFill>
                <a:latin typeface="+mn-ea"/>
                <a:cs typeface="Open Sans Light" panose="020B0306030504020204" pitchFamily="34" charset="0"/>
              </a:rPr>
              <a:t>除了公司建设和产业链相关的就业增长点以外，我们还具有更广泛的社会意义，当听障人士可以和普通人正常互动时，他也就有了融入社会的可能，也就可以提升工作能力，实现残疾人就业。</a:t>
            </a:r>
            <a:endParaRPr lang="id-ID" sz="1400" dirty="0">
              <a:solidFill>
                <a:schemeClr val="bg1"/>
              </a:solidFill>
              <a:latin typeface="+mn-ea"/>
              <a:cs typeface="Open Sans Light" panose="020B0306030504020204" pitchFamily="34" charset="0"/>
            </a:endParaRPr>
          </a:p>
        </p:txBody>
      </p:sp>
      <p:pic>
        <p:nvPicPr>
          <p:cNvPr id="15" name="图片 14">
            <a:extLst>
              <a:ext uri="{FF2B5EF4-FFF2-40B4-BE49-F238E27FC236}">
                <a16:creationId xmlns:a16="http://schemas.microsoft.com/office/drawing/2014/main" id="{17793359-436D-A805-8C22-B93746F1CE29}"/>
              </a:ext>
            </a:extLst>
          </p:cNvPr>
          <p:cNvPicPr>
            <a:picLocks noChangeAspect="1"/>
          </p:cNvPicPr>
          <p:nvPr/>
        </p:nvPicPr>
        <p:blipFill>
          <a:blip r:embed="rId3"/>
          <a:stretch>
            <a:fillRect/>
          </a:stretch>
        </p:blipFill>
        <p:spPr>
          <a:xfrm>
            <a:off x="27019" y="3777929"/>
            <a:ext cx="5077560" cy="2856127"/>
          </a:xfrm>
          <a:prstGeom prst="rect">
            <a:avLst/>
          </a:prstGeom>
        </p:spPr>
      </p:pic>
      <p:sp>
        <p:nvSpPr>
          <p:cNvPr id="31" name="流程图: 联系 14">
            <a:extLst>
              <a:ext uri="{FF2B5EF4-FFF2-40B4-BE49-F238E27FC236}">
                <a16:creationId xmlns:a16="http://schemas.microsoft.com/office/drawing/2014/main" id="{4781FBD3-919A-710B-478B-D2273B56E852}"/>
              </a:ext>
            </a:extLst>
          </p:cNvPr>
          <p:cNvSpPr/>
          <p:nvPr/>
        </p:nvSpPr>
        <p:spPr>
          <a:xfrm>
            <a:off x="11087119" y="5580427"/>
            <a:ext cx="679966" cy="679966"/>
          </a:xfrm>
          <a:prstGeom prst="flowChartConnector">
            <a:avLst/>
          </a:prstGeom>
          <a:solidFill>
            <a:srgbClr val="00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5" name="图形 34" descr="硬币">
            <a:extLst>
              <a:ext uri="{FF2B5EF4-FFF2-40B4-BE49-F238E27FC236}">
                <a16:creationId xmlns:a16="http://schemas.microsoft.com/office/drawing/2014/main" id="{734A3AFD-0866-CCB8-CF8C-EE149B77E42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6369" y="5748856"/>
            <a:ext cx="393681" cy="393681"/>
          </a:xfrm>
          <a:prstGeom prst="rect">
            <a:avLst/>
          </a:prstGeom>
        </p:spPr>
      </p:pic>
      <p:sp>
        <p:nvSpPr>
          <p:cNvPr id="21" name="Rectangle 25"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1A88DE7-9C03-4134-8867-560A337F574A}"/>
              </a:ext>
            </a:extLst>
          </p:cNvPr>
          <p:cNvSpPr/>
          <p:nvPr/>
        </p:nvSpPr>
        <p:spPr>
          <a:xfrm>
            <a:off x="0" y="3780316"/>
            <a:ext cx="5113867" cy="2895600"/>
          </a:xfrm>
          <a:prstGeom prst="rect">
            <a:avLst/>
          </a:prstGeom>
          <a:gradFill>
            <a:gsLst>
              <a:gs pos="100000">
                <a:schemeClr val="tx1">
                  <a:lumMod val="85000"/>
                  <a:lumOff val="15000"/>
                  <a:alpha val="0"/>
                </a:schemeClr>
              </a:gs>
              <a:gs pos="1000">
                <a:schemeClr val="accent3">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图片 3">
            <a:extLst>
              <a:ext uri="{FF2B5EF4-FFF2-40B4-BE49-F238E27FC236}">
                <a16:creationId xmlns:a16="http://schemas.microsoft.com/office/drawing/2014/main" id="{55D9194E-8A68-9469-8712-516A6C3A6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9524" y="654837"/>
            <a:ext cx="4256914" cy="2406082"/>
          </a:xfrm>
          <a:prstGeom prst="rect">
            <a:avLst/>
          </a:prstGeom>
        </p:spPr>
      </p:pic>
      <p:sp>
        <p:nvSpPr>
          <p:cNvPr id="36" name="Rectangle 25"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BC6D9E2A-DC2E-F63C-4AA8-A2FAD98CC6D7}"/>
              </a:ext>
            </a:extLst>
          </p:cNvPr>
          <p:cNvSpPr/>
          <p:nvPr/>
        </p:nvSpPr>
        <p:spPr>
          <a:xfrm rot="10800000">
            <a:off x="7835928" y="647203"/>
            <a:ext cx="4350509" cy="2413716"/>
          </a:xfrm>
          <a:prstGeom prst="rect">
            <a:avLst/>
          </a:prstGeom>
          <a:gradFill>
            <a:gsLst>
              <a:gs pos="100000">
                <a:schemeClr val="tx1">
                  <a:lumMod val="85000"/>
                  <a:lumOff val="15000"/>
                  <a:alpha val="0"/>
                </a:schemeClr>
              </a:gs>
              <a:gs pos="1000">
                <a:schemeClr val="accent3">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文本框 16">
            <a:extLst>
              <a:ext uri="{FF2B5EF4-FFF2-40B4-BE49-F238E27FC236}">
                <a16:creationId xmlns:a16="http://schemas.microsoft.com/office/drawing/2014/main" id="{E67E4E24-5728-DF58-9B3B-1A5DB62802C8}"/>
              </a:ext>
            </a:extLst>
          </p:cNvPr>
          <p:cNvSpPr txBox="1"/>
          <p:nvPr/>
        </p:nvSpPr>
        <p:spPr>
          <a:xfrm>
            <a:off x="544700" y="754999"/>
            <a:ext cx="6893616" cy="768415"/>
          </a:xfrm>
          <a:prstGeom prst="rect">
            <a:avLst/>
          </a:prstGeom>
          <a:noFill/>
        </p:spPr>
        <p:txBody>
          <a:bodyPr wrap="square">
            <a:spAutoFit/>
          </a:bodyPr>
          <a:lstStyle/>
          <a:p>
            <a:pPr>
              <a:lnSpc>
                <a:spcPct val="120000"/>
              </a:lnSpc>
            </a:pPr>
            <a:r>
              <a:rPr lang="zh-CN" altLang="en-US" sz="4000" b="1" dirty="0">
                <a:solidFill>
                  <a:srgbClr val="1CD6BB"/>
                </a:solidFill>
                <a:latin typeface="微软雅黑" panose="020B0503020204020204" pitchFamily="34" charset="-122"/>
                <a:ea typeface="微软雅黑" panose="020B0503020204020204" pitchFamily="34" charset="-122"/>
                <a:cs typeface="Open Sans Light" panose="020B0306030504020204" pitchFamily="34" charset="0"/>
              </a:rPr>
              <a:t>产学研融合</a:t>
            </a:r>
            <a:r>
              <a:rPr lang="zh-CN" altLang="en-US" sz="3200" b="1" dirty="0">
                <a:solidFill>
                  <a:srgbClr val="1CD6BB"/>
                </a:solidFill>
                <a:latin typeface="微软雅黑" panose="020B0503020204020204" pitchFamily="34" charset="-122"/>
                <a:ea typeface="微软雅黑" panose="020B0503020204020204" pitchFamily="34" charset="-122"/>
                <a:cs typeface="Open Sans Light" panose="020B0306030504020204" pitchFamily="34" charset="0"/>
              </a:rPr>
              <a:t>，</a:t>
            </a:r>
            <a:r>
              <a:rPr lang="zh-CN" altLang="zh-CN" b="1" dirty="0">
                <a:latin typeface="微软雅黑" panose="020B0503020204020204" pitchFamily="34" charset="-122"/>
                <a:ea typeface="微软雅黑" panose="020B0503020204020204" pitchFamily="34" charset="-122"/>
              </a:rPr>
              <a:t>提升</a:t>
            </a:r>
            <a:r>
              <a:rPr lang="zh-CN" altLang="en-US" b="1" dirty="0">
                <a:latin typeface="微软雅黑" panose="020B0503020204020204" pitchFamily="34" charset="-122"/>
                <a:ea typeface="微软雅黑" panose="020B0503020204020204" pitchFamily="34" charset="-122"/>
              </a:rPr>
              <a:t>大学生</a:t>
            </a:r>
            <a:r>
              <a:rPr lang="zh-CN" altLang="zh-CN" b="1" dirty="0">
                <a:latin typeface="微软雅黑" panose="020B0503020204020204" pitchFamily="34" charset="-122"/>
                <a:ea typeface="微软雅黑" panose="020B0503020204020204" pitchFamily="34" charset="-122"/>
              </a:rPr>
              <a:t>创新创业精神及综合能力</a:t>
            </a:r>
            <a:endParaRPr lang="en-US" altLang="zh-CN" b="1" dirty="0">
              <a:latin typeface="微软雅黑" panose="020B0503020204020204" pitchFamily="34" charset="-122"/>
              <a:ea typeface="微软雅黑" panose="020B0503020204020204" pitchFamily="34" charset="-122"/>
            </a:endParaRPr>
          </a:p>
        </p:txBody>
      </p:sp>
      <p:sp>
        <p:nvSpPr>
          <p:cNvPr id="22"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BA146505-6B9D-D2BD-5A0A-A8105CB73397}"/>
              </a:ext>
            </a:extLst>
          </p:cNvPr>
          <p:cNvSpPr/>
          <p:nvPr/>
        </p:nvSpPr>
        <p:spPr>
          <a:xfrm>
            <a:off x="7549691" y="3707817"/>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文本框 22">
            <a:extLst>
              <a:ext uri="{FF2B5EF4-FFF2-40B4-BE49-F238E27FC236}">
                <a16:creationId xmlns:a16="http://schemas.microsoft.com/office/drawing/2014/main" id="{A2C390C4-9508-847E-0B52-45AE10CCBB68}"/>
              </a:ext>
            </a:extLst>
          </p:cNvPr>
          <p:cNvSpPr txBox="1"/>
          <p:nvPr/>
        </p:nvSpPr>
        <p:spPr>
          <a:xfrm>
            <a:off x="5394886" y="3905460"/>
            <a:ext cx="6893616" cy="768415"/>
          </a:xfrm>
          <a:prstGeom prst="rect">
            <a:avLst/>
          </a:prstGeom>
          <a:noFill/>
        </p:spPr>
        <p:txBody>
          <a:bodyPr wrap="square">
            <a:spAutoFit/>
          </a:bodyPr>
          <a:lstStyle/>
          <a:p>
            <a:pPr>
              <a:lnSpc>
                <a:spcPct val="120000"/>
              </a:lnSpc>
            </a:pPr>
            <a:r>
              <a:rPr lang="zh-CN" altLang="en-US" sz="4000" b="1" dirty="0">
                <a:solidFill>
                  <a:srgbClr val="1CD6BB"/>
                </a:solidFill>
                <a:latin typeface="微软雅黑" panose="020B0503020204020204" pitchFamily="34" charset="-122"/>
                <a:ea typeface="微软雅黑" panose="020B0503020204020204" pitchFamily="34" charset="-122"/>
                <a:cs typeface="Open Sans Light" panose="020B0306030504020204" pitchFamily="34" charset="0"/>
              </a:rPr>
              <a:t>推动就业，</a:t>
            </a:r>
            <a:r>
              <a:rPr lang="zh-CN" altLang="en-US" b="1" dirty="0">
                <a:latin typeface="微软雅黑" panose="020B0503020204020204" pitchFamily="34" charset="-122"/>
                <a:ea typeface="微软雅黑" panose="020B0503020204020204" pitchFamily="34" charset="-122"/>
              </a:rPr>
              <a:t>为大学生和听障人士提供就业机会</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4301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
            <a:extLst>
              <a:ext uri="{FF2B5EF4-FFF2-40B4-BE49-F238E27FC236}">
                <a16:creationId xmlns:a16="http://schemas.microsoft.com/office/drawing/2014/main" id="{5F18C5A4-3BA3-40CB-ED47-76850CB24D81}"/>
              </a:ext>
            </a:extLst>
          </p:cNvPr>
          <p:cNvSpPr/>
          <p:nvPr/>
        </p:nvSpPr>
        <p:spPr>
          <a:xfrm>
            <a:off x="10631121" y="2065729"/>
            <a:ext cx="485837" cy="4022520"/>
          </a:xfrm>
          <a:prstGeom prst="rect">
            <a:avLst/>
          </a:prstGeom>
          <a:solidFill>
            <a:srgbClr val="6A8B9E">
              <a:alpha val="15000"/>
            </a:srgbClr>
          </a:solidFill>
          <a:ln w="12700">
            <a:noFill/>
          </a:ln>
          <a:effectLst>
            <a:outerShdw blurRad="254000" dist="152400" dir="2700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7" name="矩形 24">
            <a:extLst>
              <a:ext uri="{FF2B5EF4-FFF2-40B4-BE49-F238E27FC236}">
                <a16:creationId xmlns:a16="http://schemas.microsoft.com/office/drawing/2014/main" id="{B0F4C2AF-D38B-EC8C-F92F-C1C301BCB76A}"/>
              </a:ext>
            </a:extLst>
          </p:cNvPr>
          <p:cNvSpPr/>
          <p:nvPr/>
        </p:nvSpPr>
        <p:spPr>
          <a:xfrm rot="1800000">
            <a:off x="1916655" y="2987583"/>
            <a:ext cx="3446618" cy="1921137"/>
          </a:xfrm>
          <a:custGeom>
            <a:avLst/>
            <a:gdLst>
              <a:gd name="connsiteX0" fmla="*/ 0 w 13677900"/>
              <a:gd name="connsiteY0" fmla="*/ 0 h 1941397"/>
              <a:gd name="connsiteX1" fmla="*/ 13677900 w 13677900"/>
              <a:gd name="connsiteY1" fmla="*/ 0 h 1941397"/>
              <a:gd name="connsiteX2" fmla="*/ 13677900 w 13677900"/>
              <a:gd name="connsiteY2" fmla="*/ 1941397 h 1941397"/>
              <a:gd name="connsiteX3" fmla="*/ 0 w 13677900"/>
              <a:gd name="connsiteY3" fmla="*/ 1941397 h 1941397"/>
              <a:gd name="connsiteX4" fmla="*/ 0 w 13677900"/>
              <a:gd name="connsiteY4" fmla="*/ 0 h 1941397"/>
              <a:gd name="connsiteX0" fmla="*/ 0 w 13677900"/>
              <a:gd name="connsiteY0" fmla="*/ 11087 h 1952484"/>
              <a:gd name="connsiteX1" fmla="*/ 4373417 w 13677900"/>
              <a:gd name="connsiteY1" fmla="*/ 0 h 1952484"/>
              <a:gd name="connsiteX2" fmla="*/ 13677900 w 13677900"/>
              <a:gd name="connsiteY2" fmla="*/ 11087 h 1952484"/>
              <a:gd name="connsiteX3" fmla="*/ 13677900 w 13677900"/>
              <a:gd name="connsiteY3" fmla="*/ 1952484 h 1952484"/>
              <a:gd name="connsiteX4" fmla="*/ 0 w 13677900"/>
              <a:gd name="connsiteY4" fmla="*/ 1952484 h 1952484"/>
              <a:gd name="connsiteX5" fmla="*/ 0 w 13677900"/>
              <a:gd name="connsiteY5" fmla="*/ 11087 h 1952484"/>
              <a:gd name="connsiteX0" fmla="*/ 0 w 13677900"/>
              <a:gd name="connsiteY0" fmla="*/ 11087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6" fmla="*/ 0 w 13677900"/>
              <a:gd name="connsiteY6" fmla="*/ 11087 h 1956402"/>
              <a:gd name="connsiteX0" fmla="*/ 0 w 13677900"/>
              <a:gd name="connsiteY0" fmla="*/ 1952484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0" fmla="*/ 15012 w 9304483"/>
              <a:gd name="connsiteY0" fmla="*/ 1956402 h 1956402"/>
              <a:gd name="connsiteX1" fmla="*/ 0 w 9304483"/>
              <a:gd name="connsiteY1" fmla="*/ 0 h 1956402"/>
              <a:gd name="connsiteX2" fmla="*/ 9304483 w 9304483"/>
              <a:gd name="connsiteY2" fmla="*/ 11087 h 1956402"/>
              <a:gd name="connsiteX3" fmla="*/ 9304483 w 9304483"/>
              <a:gd name="connsiteY3" fmla="*/ 1952484 h 1956402"/>
              <a:gd name="connsiteX4" fmla="*/ 15012 w 9304483"/>
              <a:gd name="connsiteY4" fmla="*/ 1956402 h 195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4483" h="1956402">
                <a:moveTo>
                  <a:pt x="15012" y="1956402"/>
                </a:moveTo>
                <a:lnTo>
                  <a:pt x="0" y="0"/>
                </a:lnTo>
                <a:lnTo>
                  <a:pt x="9304483" y="11087"/>
                </a:lnTo>
                <a:lnTo>
                  <a:pt x="9304483" y="1952484"/>
                </a:lnTo>
                <a:lnTo>
                  <a:pt x="15012" y="1956402"/>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1" name="矩形 10">
            <a:extLst>
              <a:ext uri="{FF2B5EF4-FFF2-40B4-BE49-F238E27FC236}">
                <a16:creationId xmlns:a16="http://schemas.microsoft.com/office/drawing/2014/main" id="{0AFF9158-70DB-4C3A-A253-67D88E774DF2}"/>
              </a:ext>
            </a:extLst>
          </p:cNvPr>
          <p:cNvSpPr/>
          <p:nvPr/>
        </p:nvSpPr>
        <p:spPr>
          <a:xfrm>
            <a:off x="2798251" y="4098640"/>
            <a:ext cx="1511046" cy="32893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全国手语使用者</a:t>
            </a:r>
          </a:p>
        </p:txBody>
      </p:sp>
      <p:sp>
        <p:nvSpPr>
          <p:cNvPr id="19" name="矩形 18">
            <a:extLst>
              <a:ext uri="{FF2B5EF4-FFF2-40B4-BE49-F238E27FC236}">
                <a16:creationId xmlns:a16="http://schemas.microsoft.com/office/drawing/2014/main" id="{79A98C3B-FD6E-451C-B52E-600DACA05CFA}"/>
              </a:ext>
            </a:extLst>
          </p:cNvPr>
          <p:cNvSpPr/>
          <p:nvPr/>
        </p:nvSpPr>
        <p:spPr>
          <a:xfrm>
            <a:off x="2762469" y="4746290"/>
            <a:ext cx="1511046" cy="32893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全球手语使用者</a:t>
            </a:r>
          </a:p>
        </p:txBody>
      </p:sp>
      <p:sp>
        <p:nvSpPr>
          <p:cNvPr id="48"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904DC32E-AC33-5F03-A8CB-714F883DCAE5}"/>
              </a:ext>
            </a:extLst>
          </p:cNvPr>
          <p:cNvSpPr/>
          <p:nvPr/>
        </p:nvSpPr>
        <p:spPr>
          <a:xfrm>
            <a:off x="870077" y="563656"/>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9"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8C2A9071-AA51-DED6-15D8-C7485E14D502}"/>
              </a:ext>
            </a:extLst>
          </p:cNvPr>
          <p:cNvSpPr/>
          <p:nvPr/>
        </p:nvSpPr>
        <p:spPr>
          <a:xfrm>
            <a:off x="312078" y="740611"/>
            <a:ext cx="6596721" cy="646331"/>
          </a:xfrm>
          <a:prstGeom prst="rect">
            <a:avLst/>
          </a:prstGeom>
          <a:noFill/>
        </p:spPr>
        <p:txBody>
          <a:bodyPr wrap="square" rtlCol="0">
            <a:spAutoFit/>
          </a:bodyPr>
          <a:lstStyle/>
          <a:p>
            <a:r>
              <a:rPr lang="zh-CN" altLang="en-US" sz="3600" dirty="0">
                <a:solidFill>
                  <a:schemeClr val="tx1">
                    <a:lumMod val="75000"/>
                    <a:lumOff val="25000"/>
                  </a:schemeClr>
                </a:solidFill>
                <a:latin typeface="苹方 特粗" panose="020B0800000000000000" charset="-122"/>
                <a:ea typeface="苹方 特粗" panose="020B0800000000000000" charset="-122"/>
              </a:rPr>
              <a:t>广阔的市场</a:t>
            </a:r>
            <a:endParaRPr lang="en-US" sz="5400" b="1" dirty="0">
              <a:solidFill>
                <a:schemeClr val="tx1">
                  <a:lumMod val="75000"/>
                  <a:lumOff val="25000"/>
                </a:schemeClr>
              </a:solidFill>
              <a:latin typeface="Raleway" panose="020B0503030101060003" pitchFamily="34" charset="0"/>
              <a:ea typeface="Lato" panose="020F0502020204030203" pitchFamily="34" charset="0"/>
              <a:cs typeface="Lato" panose="020F0502020204030203" pitchFamily="34" charset="0"/>
            </a:endParaRPr>
          </a:p>
        </p:txBody>
      </p:sp>
      <p:grpSp>
        <p:nvGrpSpPr>
          <p:cNvPr id="50" name="Group 10">
            <a:extLst>
              <a:ext uri="{FF2B5EF4-FFF2-40B4-BE49-F238E27FC236}">
                <a16:creationId xmlns:a16="http://schemas.microsoft.com/office/drawing/2014/main" id="{B3C50C9E-9D03-4601-0F49-F191FC7518A6}"/>
              </a:ext>
            </a:extLst>
          </p:cNvPr>
          <p:cNvGrpSpPr/>
          <p:nvPr/>
        </p:nvGrpSpPr>
        <p:grpSpPr>
          <a:xfrm>
            <a:off x="1400769" y="1940941"/>
            <a:ext cx="1851094" cy="1692165"/>
            <a:chOff x="2322776" y="4643070"/>
            <a:chExt cx="3096682" cy="2830810"/>
          </a:xfrm>
        </p:grpSpPr>
        <p:sp>
          <p:nvSpPr>
            <p:cNvPr id="51" name="Arc 3">
              <a:extLst>
                <a:ext uri="{FF2B5EF4-FFF2-40B4-BE49-F238E27FC236}">
                  <a16:creationId xmlns:a16="http://schemas.microsoft.com/office/drawing/2014/main" id="{89D81E2E-0C1D-2A63-70EE-8653F7E37B62}"/>
                </a:ext>
              </a:extLst>
            </p:cNvPr>
            <p:cNvSpPr/>
            <p:nvPr/>
          </p:nvSpPr>
          <p:spPr>
            <a:xfrm>
              <a:off x="2588648" y="4643070"/>
              <a:ext cx="2830810" cy="2830810"/>
            </a:xfrm>
            <a:prstGeom prst="arc">
              <a:avLst>
                <a:gd name="adj1" fmla="val 16200000"/>
                <a:gd name="adj2" fmla="val 11740051"/>
              </a:avLst>
            </a:prstGeom>
            <a:ln w="247650">
              <a:gradFill>
                <a:gsLst>
                  <a:gs pos="0">
                    <a:srgbClr val="18F5E2"/>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697" dirty="0">
                <a:latin typeface="+mj-ea"/>
                <a:ea typeface="+mj-ea"/>
              </a:endParaRPr>
            </a:p>
          </p:txBody>
        </p:sp>
        <p:sp>
          <p:nvSpPr>
            <p:cNvPr id="54" name="Oval 5">
              <a:extLst>
                <a:ext uri="{FF2B5EF4-FFF2-40B4-BE49-F238E27FC236}">
                  <a16:creationId xmlns:a16="http://schemas.microsoft.com/office/drawing/2014/main" id="{62612776-E654-2DD9-B57F-5B32F22660B1}"/>
                </a:ext>
              </a:extLst>
            </p:cNvPr>
            <p:cNvSpPr/>
            <p:nvPr/>
          </p:nvSpPr>
          <p:spPr>
            <a:xfrm>
              <a:off x="2322776" y="5550694"/>
              <a:ext cx="570217" cy="570211"/>
            </a:xfrm>
            <a:prstGeom prst="ellipse">
              <a:avLst/>
            </a:prstGeom>
            <a:gradFill>
              <a:gsLst>
                <a:gs pos="0">
                  <a:srgbClr val="18F5E2"/>
                </a:gs>
                <a:gs pos="100000">
                  <a:schemeClr val="accent5"/>
                </a:gs>
              </a:gsLst>
              <a:lin ang="2700000" scaled="0"/>
            </a:gradFill>
            <a:ln>
              <a:noFill/>
            </a:ln>
            <a:effectLst>
              <a:outerShdw blurRad="127000" dist="127000" dir="2700000" sx="70000" sy="7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b="1">
                <a:latin typeface="+mj-ea"/>
                <a:ea typeface="+mj-ea"/>
                <a:cs typeface="Segoe UI" panose="020B0502040204020203" pitchFamily="34" charset="0"/>
              </a:endParaRPr>
            </a:p>
          </p:txBody>
        </p:sp>
        <p:sp>
          <p:nvSpPr>
            <p:cNvPr id="55" name="Oval 2">
              <a:extLst>
                <a:ext uri="{FF2B5EF4-FFF2-40B4-BE49-F238E27FC236}">
                  <a16:creationId xmlns:a16="http://schemas.microsoft.com/office/drawing/2014/main" id="{B5B6DFD5-1BE7-D708-312E-1EE0C29DF89A}"/>
                </a:ext>
              </a:extLst>
            </p:cNvPr>
            <p:cNvSpPr/>
            <p:nvPr/>
          </p:nvSpPr>
          <p:spPr>
            <a:xfrm>
              <a:off x="2993369" y="5047795"/>
              <a:ext cx="2021364" cy="2021361"/>
            </a:xfrm>
            <a:prstGeom prst="ellipse">
              <a:avLst/>
            </a:prstGeom>
            <a:solidFill>
              <a:schemeClr val="bg1"/>
            </a:solidFill>
            <a:ln>
              <a:noFill/>
            </a:ln>
            <a:effectLst>
              <a:outerShdw blurRad="254000" dist="279400" dir="2700000" sx="90000" sy="9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12" b="1" dirty="0">
                <a:solidFill>
                  <a:schemeClr val="tx1">
                    <a:lumMod val="75000"/>
                    <a:lumOff val="25000"/>
                  </a:schemeClr>
                </a:solidFill>
                <a:latin typeface="+mj-ea"/>
                <a:ea typeface="+mj-ea"/>
                <a:cs typeface="Segoe UI" panose="020B0502040204020203" pitchFamily="34" charset="0"/>
              </a:endParaRPr>
            </a:p>
          </p:txBody>
        </p:sp>
      </p:grpSp>
      <p:sp>
        <p:nvSpPr>
          <p:cNvPr id="56" name="矩形 55">
            <a:extLst>
              <a:ext uri="{FF2B5EF4-FFF2-40B4-BE49-F238E27FC236}">
                <a16:creationId xmlns:a16="http://schemas.microsoft.com/office/drawing/2014/main" id="{ECCFAEF9-33D1-C762-C42D-2154E19B292E}"/>
              </a:ext>
            </a:extLst>
          </p:cNvPr>
          <p:cNvSpPr/>
          <p:nvPr/>
        </p:nvSpPr>
        <p:spPr>
          <a:xfrm>
            <a:off x="1919144" y="2630771"/>
            <a:ext cx="1026376" cy="369332"/>
          </a:xfrm>
          <a:prstGeom prst="rect">
            <a:avLst/>
          </a:prstGeom>
        </p:spPr>
        <p:txBody>
          <a:bodyPr wrap="square">
            <a:spAutoFit/>
          </a:bodyPr>
          <a:lstStyle/>
          <a:p>
            <a:pPr algn="ctr"/>
            <a:r>
              <a:rPr lang="en-US" altLang="zh-CN" b="1" dirty="0">
                <a:latin typeface="Microsoft YaHei" panose="020B0503020204020204" pitchFamily="34" charset="-122"/>
                <a:ea typeface="Microsoft YaHei" panose="020B0503020204020204" pitchFamily="34" charset="-122"/>
              </a:rPr>
              <a:t>78%</a:t>
            </a:r>
            <a:endParaRPr lang="zh-CN" altLang="en-US" b="1"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CE6F6B87-8F7E-F5E0-D44D-820348F1DD98}"/>
              </a:ext>
            </a:extLst>
          </p:cNvPr>
          <p:cNvSpPr/>
          <p:nvPr/>
        </p:nvSpPr>
        <p:spPr>
          <a:xfrm>
            <a:off x="923504" y="3845825"/>
            <a:ext cx="1729961" cy="646331"/>
          </a:xfrm>
          <a:prstGeom prst="rect">
            <a:avLst/>
          </a:prstGeom>
        </p:spPr>
        <p:txBody>
          <a:bodyPr wrap="none">
            <a:spAutoFit/>
          </a:bodyPr>
          <a:lstStyle/>
          <a:p>
            <a:r>
              <a:rPr lang="en-US" altLang="zh-CN" sz="3600" dirty="0">
                <a:solidFill>
                  <a:srgbClr val="03E0F8"/>
                </a:solidFill>
                <a:latin typeface="Microsoft YaHei" panose="020B0503020204020204" pitchFamily="34" charset="-122"/>
                <a:ea typeface="Microsoft YaHei" panose="020B0503020204020204" pitchFamily="34" charset="-122"/>
              </a:rPr>
              <a:t>1600</a:t>
            </a:r>
            <a:r>
              <a:rPr lang="zh-CN" altLang="en-US" sz="3600" dirty="0">
                <a:solidFill>
                  <a:srgbClr val="03E0F8"/>
                </a:solidFill>
                <a:latin typeface="Microsoft YaHei" panose="020B0503020204020204" pitchFamily="34" charset="-122"/>
                <a:ea typeface="Microsoft YaHei" panose="020B0503020204020204" pitchFamily="34" charset="-122"/>
              </a:rPr>
              <a:t>万</a:t>
            </a:r>
          </a:p>
        </p:txBody>
      </p:sp>
      <p:sp>
        <p:nvSpPr>
          <p:cNvPr id="57" name="矩形 56">
            <a:extLst>
              <a:ext uri="{FF2B5EF4-FFF2-40B4-BE49-F238E27FC236}">
                <a16:creationId xmlns:a16="http://schemas.microsoft.com/office/drawing/2014/main" id="{C74A8CB4-20FC-2154-8E1F-4AAF1C5359E1}"/>
              </a:ext>
            </a:extLst>
          </p:cNvPr>
          <p:cNvSpPr/>
          <p:nvPr/>
        </p:nvSpPr>
        <p:spPr>
          <a:xfrm>
            <a:off x="1723376" y="4516784"/>
            <a:ext cx="917239" cy="646331"/>
          </a:xfrm>
          <a:prstGeom prst="rect">
            <a:avLst/>
          </a:prstGeom>
        </p:spPr>
        <p:txBody>
          <a:bodyPr wrap="none">
            <a:spAutoFit/>
          </a:bodyPr>
          <a:lstStyle/>
          <a:p>
            <a:r>
              <a:rPr lang="en-US" altLang="zh-CN" sz="3600" dirty="0">
                <a:solidFill>
                  <a:srgbClr val="03E0F8"/>
                </a:solidFill>
                <a:latin typeface="Microsoft YaHei" panose="020B0503020204020204" pitchFamily="34" charset="-122"/>
                <a:ea typeface="Microsoft YaHei" panose="020B0503020204020204" pitchFamily="34" charset="-122"/>
              </a:rPr>
              <a:t>3</a:t>
            </a:r>
            <a:r>
              <a:rPr lang="zh-CN" altLang="en-US" sz="3600" dirty="0">
                <a:solidFill>
                  <a:srgbClr val="03E0F8"/>
                </a:solidFill>
                <a:latin typeface="Microsoft YaHei" panose="020B0503020204020204" pitchFamily="34" charset="-122"/>
                <a:ea typeface="Microsoft YaHei" panose="020B0503020204020204" pitchFamily="34" charset="-122"/>
              </a:rPr>
              <a:t>亿</a:t>
            </a:r>
          </a:p>
        </p:txBody>
      </p:sp>
      <p:sp>
        <p:nvSpPr>
          <p:cNvPr id="30" name="矩形 29">
            <a:extLst>
              <a:ext uri="{FF2B5EF4-FFF2-40B4-BE49-F238E27FC236}">
                <a16:creationId xmlns:a16="http://schemas.microsoft.com/office/drawing/2014/main" id="{2CF7DC66-7016-FE75-57BA-B2ED8F624DB9}"/>
              </a:ext>
            </a:extLst>
          </p:cNvPr>
          <p:cNvSpPr/>
          <p:nvPr/>
        </p:nvSpPr>
        <p:spPr>
          <a:xfrm>
            <a:off x="3039087" y="5393940"/>
            <a:ext cx="1511046" cy="32893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潜在市场</a:t>
            </a:r>
          </a:p>
        </p:txBody>
      </p:sp>
      <p:sp>
        <p:nvSpPr>
          <p:cNvPr id="31" name="矩形 30">
            <a:extLst>
              <a:ext uri="{FF2B5EF4-FFF2-40B4-BE49-F238E27FC236}">
                <a16:creationId xmlns:a16="http://schemas.microsoft.com/office/drawing/2014/main" id="{F6BDC190-2081-9D9B-4265-43A9CC05A222}"/>
              </a:ext>
            </a:extLst>
          </p:cNvPr>
          <p:cNvSpPr/>
          <p:nvPr/>
        </p:nvSpPr>
        <p:spPr>
          <a:xfrm>
            <a:off x="742979" y="5223412"/>
            <a:ext cx="1960793" cy="707886"/>
          </a:xfrm>
          <a:prstGeom prst="rect">
            <a:avLst/>
          </a:prstGeom>
        </p:spPr>
        <p:txBody>
          <a:bodyPr wrap="none">
            <a:spAutoFit/>
          </a:bodyPr>
          <a:lstStyle/>
          <a:p>
            <a:r>
              <a:rPr lang="en-US" altLang="zh-CN" sz="4000" b="1" dirty="0">
                <a:solidFill>
                  <a:srgbClr val="03E0F8"/>
                </a:solidFill>
                <a:latin typeface="Microsoft YaHei" panose="020B0503020204020204" pitchFamily="34" charset="-122"/>
                <a:ea typeface="Microsoft YaHei" panose="020B0503020204020204" pitchFamily="34" charset="-122"/>
              </a:rPr>
              <a:t>1000</a:t>
            </a:r>
            <a:r>
              <a:rPr lang="zh-CN" altLang="en-US" sz="4000" b="1" dirty="0">
                <a:solidFill>
                  <a:srgbClr val="03E0F8"/>
                </a:solidFill>
                <a:latin typeface="Microsoft YaHei" panose="020B0503020204020204" pitchFamily="34" charset="-122"/>
                <a:ea typeface="Microsoft YaHei" panose="020B0503020204020204" pitchFamily="34" charset="-122"/>
              </a:rPr>
              <a:t>亿</a:t>
            </a:r>
          </a:p>
        </p:txBody>
      </p:sp>
      <p:sp>
        <p:nvSpPr>
          <p:cNvPr id="16" name="矩形 15">
            <a:extLst>
              <a:ext uri="{FF2B5EF4-FFF2-40B4-BE49-F238E27FC236}">
                <a16:creationId xmlns:a16="http://schemas.microsoft.com/office/drawing/2014/main" id="{E1697FFB-5B31-0A9B-277E-667D13993697}"/>
              </a:ext>
            </a:extLst>
          </p:cNvPr>
          <p:cNvSpPr/>
          <p:nvPr/>
        </p:nvSpPr>
        <p:spPr>
          <a:xfrm>
            <a:off x="3009931" y="6107217"/>
            <a:ext cx="1511046" cy="32893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拓展市场</a:t>
            </a:r>
          </a:p>
        </p:txBody>
      </p:sp>
      <p:sp>
        <p:nvSpPr>
          <p:cNvPr id="17" name="矩形 16">
            <a:extLst>
              <a:ext uri="{FF2B5EF4-FFF2-40B4-BE49-F238E27FC236}">
                <a16:creationId xmlns:a16="http://schemas.microsoft.com/office/drawing/2014/main" id="{F7E14375-91A4-C358-B234-0DF0E910FA56}"/>
              </a:ext>
            </a:extLst>
          </p:cNvPr>
          <p:cNvSpPr/>
          <p:nvPr/>
        </p:nvSpPr>
        <p:spPr>
          <a:xfrm>
            <a:off x="761229" y="5879046"/>
            <a:ext cx="1960793" cy="707886"/>
          </a:xfrm>
          <a:prstGeom prst="rect">
            <a:avLst/>
          </a:prstGeom>
        </p:spPr>
        <p:txBody>
          <a:bodyPr wrap="none">
            <a:spAutoFit/>
          </a:bodyPr>
          <a:lstStyle/>
          <a:p>
            <a:r>
              <a:rPr lang="en-US" altLang="zh-CN" sz="4000" b="1" dirty="0">
                <a:solidFill>
                  <a:srgbClr val="03E0F8"/>
                </a:solidFill>
                <a:latin typeface="Microsoft YaHei" panose="020B0503020204020204" pitchFamily="34" charset="-122"/>
                <a:ea typeface="Microsoft YaHei" panose="020B0503020204020204" pitchFamily="34" charset="-122"/>
              </a:rPr>
              <a:t>2100</a:t>
            </a:r>
            <a:r>
              <a:rPr lang="zh-CN" altLang="en-US" sz="4000" b="1" dirty="0">
                <a:solidFill>
                  <a:srgbClr val="03E0F8"/>
                </a:solidFill>
                <a:latin typeface="Microsoft YaHei" panose="020B0503020204020204" pitchFamily="34" charset="-122"/>
                <a:ea typeface="Microsoft YaHei" panose="020B0503020204020204" pitchFamily="34" charset="-122"/>
              </a:rPr>
              <a:t>亿</a:t>
            </a:r>
          </a:p>
        </p:txBody>
      </p:sp>
      <p:grpSp>
        <p:nvGrpSpPr>
          <p:cNvPr id="20" name="组合 19">
            <a:extLst>
              <a:ext uri="{FF2B5EF4-FFF2-40B4-BE49-F238E27FC236}">
                <a16:creationId xmlns:a16="http://schemas.microsoft.com/office/drawing/2014/main" id="{6AFACDA5-A7F9-502D-384A-04F5062B8B1F}"/>
              </a:ext>
            </a:extLst>
          </p:cNvPr>
          <p:cNvGrpSpPr/>
          <p:nvPr/>
        </p:nvGrpSpPr>
        <p:grpSpPr>
          <a:xfrm>
            <a:off x="4638722" y="1783628"/>
            <a:ext cx="8200856" cy="4670856"/>
            <a:chOff x="1849438" y="1257466"/>
            <a:chExt cx="4861392" cy="3974902"/>
          </a:xfrm>
        </p:grpSpPr>
        <p:sp>
          <p:nvSpPr>
            <p:cNvPr id="40" name="矩形 1">
              <a:extLst>
                <a:ext uri="{FF2B5EF4-FFF2-40B4-BE49-F238E27FC236}">
                  <a16:creationId xmlns:a16="http://schemas.microsoft.com/office/drawing/2014/main" id="{CD1AE5EB-28C7-C018-5976-19C693E6077C}"/>
                </a:ext>
              </a:extLst>
            </p:cNvPr>
            <p:cNvSpPr/>
            <p:nvPr/>
          </p:nvSpPr>
          <p:spPr>
            <a:xfrm>
              <a:off x="2746699" y="2590516"/>
              <a:ext cx="288000" cy="2315114"/>
            </a:xfrm>
            <a:prstGeom prst="rect">
              <a:avLst/>
            </a:prstGeom>
            <a:solidFill>
              <a:srgbClr val="6A8B9E">
                <a:alpha val="15000"/>
              </a:srgbClr>
            </a:solidFill>
            <a:ln w="12700">
              <a:noFill/>
            </a:ln>
            <a:effectLst>
              <a:outerShdw blurRad="254000" dist="152400" dir="2700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7" name="矩形 3">
              <a:extLst>
                <a:ext uri="{FF2B5EF4-FFF2-40B4-BE49-F238E27FC236}">
                  <a16:creationId xmlns:a16="http://schemas.microsoft.com/office/drawing/2014/main" id="{050AF75D-17D1-B99F-25A5-8036FBD0015C}"/>
                </a:ext>
              </a:extLst>
            </p:cNvPr>
            <p:cNvSpPr/>
            <p:nvPr/>
          </p:nvSpPr>
          <p:spPr>
            <a:xfrm>
              <a:off x="3437330" y="2129638"/>
              <a:ext cx="288000" cy="2774981"/>
            </a:xfrm>
            <a:prstGeom prst="rect">
              <a:avLst/>
            </a:prstGeom>
            <a:solidFill>
              <a:srgbClr val="6A8B9E">
                <a:alpha val="15000"/>
              </a:srgbClr>
            </a:solidFill>
            <a:ln w="12700">
              <a:noFill/>
            </a:ln>
            <a:effectLst>
              <a:outerShdw blurRad="254000" dist="152400" dir="2700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8" name="矩形 5">
              <a:extLst>
                <a:ext uri="{FF2B5EF4-FFF2-40B4-BE49-F238E27FC236}">
                  <a16:creationId xmlns:a16="http://schemas.microsoft.com/office/drawing/2014/main" id="{60452FA8-F82B-7640-8022-DBB9F2B9F1A0}"/>
                </a:ext>
              </a:extLst>
            </p:cNvPr>
            <p:cNvSpPr/>
            <p:nvPr/>
          </p:nvSpPr>
          <p:spPr>
            <a:xfrm>
              <a:off x="4103564" y="2033528"/>
              <a:ext cx="288000" cy="2867377"/>
            </a:xfrm>
            <a:prstGeom prst="rect">
              <a:avLst/>
            </a:prstGeom>
            <a:solidFill>
              <a:srgbClr val="6A8B9E">
                <a:alpha val="15000"/>
              </a:srgbClr>
            </a:solidFill>
            <a:ln w="12700">
              <a:noFill/>
            </a:ln>
            <a:effectLst>
              <a:outerShdw blurRad="254000" dist="152400" dir="2700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9" name="矩形 7">
              <a:extLst>
                <a:ext uri="{FF2B5EF4-FFF2-40B4-BE49-F238E27FC236}">
                  <a16:creationId xmlns:a16="http://schemas.microsoft.com/office/drawing/2014/main" id="{2F7EC64C-D56A-BA3C-7853-E641E0E5F90A}"/>
                </a:ext>
              </a:extLst>
            </p:cNvPr>
            <p:cNvSpPr/>
            <p:nvPr/>
          </p:nvSpPr>
          <p:spPr>
            <a:xfrm>
              <a:off x="4796531" y="1866959"/>
              <a:ext cx="288000" cy="3021837"/>
            </a:xfrm>
            <a:prstGeom prst="rect">
              <a:avLst/>
            </a:prstGeom>
            <a:solidFill>
              <a:srgbClr val="6A8B9E">
                <a:alpha val="15000"/>
              </a:srgbClr>
            </a:solidFill>
            <a:ln w="12700">
              <a:noFill/>
            </a:ln>
            <a:effectLst>
              <a:outerShdw blurRad="254000" dist="152400" dir="2700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21" name="组合 20">
              <a:extLst>
                <a:ext uri="{FF2B5EF4-FFF2-40B4-BE49-F238E27FC236}">
                  <a16:creationId xmlns:a16="http://schemas.microsoft.com/office/drawing/2014/main" id="{DD6699FB-8047-D72C-01E2-7A470C10B923}"/>
                </a:ext>
              </a:extLst>
            </p:cNvPr>
            <p:cNvGrpSpPr/>
            <p:nvPr/>
          </p:nvGrpSpPr>
          <p:grpSpPr>
            <a:xfrm>
              <a:off x="1849438" y="1806752"/>
              <a:ext cx="4248472" cy="3154784"/>
              <a:chOff x="4427984" y="1245228"/>
              <a:chExt cx="4032448" cy="3154784"/>
            </a:xfrm>
          </p:grpSpPr>
          <p:cxnSp>
            <p:nvCxnSpPr>
              <p:cNvPr id="41" name="直接连接符 40">
                <a:extLst>
                  <a:ext uri="{FF2B5EF4-FFF2-40B4-BE49-F238E27FC236}">
                    <a16:creationId xmlns:a16="http://schemas.microsoft.com/office/drawing/2014/main" id="{1D60A4A1-E2A9-B933-B68E-7AEAA8F28319}"/>
                  </a:ext>
                </a:extLst>
              </p:cNvPr>
              <p:cNvCxnSpPr/>
              <p:nvPr/>
            </p:nvCxnSpPr>
            <p:spPr>
              <a:xfrm>
                <a:off x="5004048" y="1368880"/>
                <a:ext cx="345638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D818C73-4AD4-6FA9-DDFD-0C8282183018}"/>
                  </a:ext>
                </a:extLst>
              </p:cNvPr>
              <p:cNvCxnSpPr/>
              <p:nvPr/>
            </p:nvCxnSpPr>
            <p:spPr>
              <a:xfrm>
                <a:off x="5004048" y="1698936"/>
                <a:ext cx="345638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9087AA0-B2C8-5D02-2BCD-E37BED20B979}"/>
                  </a:ext>
                </a:extLst>
              </p:cNvPr>
              <p:cNvCxnSpPr/>
              <p:nvPr/>
            </p:nvCxnSpPr>
            <p:spPr>
              <a:xfrm>
                <a:off x="5004048" y="2028992"/>
                <a:ext cx="345638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13F7303-0404-00C0-7CE0-F1A8EC3953D5}"/>
                  </a:ext>
                </a:extLst>
              </p:cNvPr>
              <p:cNvCxnSpPr/>
              <p:nvPr/>
            </p:nvCxnSpPr>
            <p:spPr>
              <a:xfrm>
                <a:off x="5004048" y="2359048"/>
                <a:ext cx="345638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DA124A2-F56D-4253-2AD5-7215F248F338}"/>
                  </a:ext>
                </a:extLst>
              </p:cNvPr>
              <p:cNvCxnSpPr/>
              <p:nvPr/>
            </p:nvCxnSpPr>
            <p:spPr>
              <a:xfrm>
                <a:off x="5004048" y="2689104"/>
                <a:ext cx="345638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8D0833B-285E-D51E-43E0-456570DFD12D}"/>
                  </a:ext>
                </a:extLst>
              </p:cNvPr>
              <p:cNvCxnSpPr/>
              <p:nvPr/>
            </p:nvCxnSpPr>
            <p:spPr>
              <a:xfrm>
                <a:off x="5004048" y="3019160"/>
                <a:ext cx="345638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C11C503-5914-8F30-C6BA-AE856AFF830C}"/>
                  </a:ext>
                </a:extLst>
              </p:cNvPr>
              <p:cNvCxnSpPr/>
              <p:nvPr/>
            </p:nvCxnSpPr>
            <p:spPr>
              <a:xfrm>
                <a:off x="5004048" y="3349216"/>
                <a:ext cx="345638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CA4D6C2-F4A4-2081-5618-B759C6CCE513}"/>
                  </a:ext>
                </a:extLst>
              </p:cNvPr>
              <p:cNvCxnSpPr/>
              <p:nvPr/>
            </p:nvCxnSpPr>
            <p:spPr>
              <a:xfrm>
                <a:off x="5004048" y="3679272"/>
                <a:ext cx="345638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2C903BB-3B01-5056-EAE7-A5AF63050FCF}"/>
                  </a:ext>
                </a:extLst>
              </p:cNvPr>
              <p:cNvCxnSpPr/>
              <p:nvPr/>
            </p:nvCxnSpPr>
            <p:spPr>
              <a:xfrm>
                <a:off x="5004048" y="4009328"/>
                <a:ext cx="345638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C57CEF4-44C7-D083-46FE-F0ED219BD9EC}"/>
                  </a:ext>
                </a:extLst>
              </p:cNvPr>
              <p:cNvCxnSpPr/>
              <p:nvPr/>
            </p:nvCxnSpPr>
            <p:spPr>
              <a:xfrm>
                <a:off x="5004048" y="4339382"/>
                <a:ext cx="345638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TextBox 15">
                <a:extLst>
                  <a:ext uri="{FF2B5EF4-FFF2-40B4-BE49-F238E27FC236}">
                    <a16:creationId xmlns:a16="http://schemas.microsoft.com/office/drawing/2014/main" id="{C2EFC455-E1FD-5CBE-EBF3-273E9228CE69}"/>
                  </a:ext>
                </a:extLst>
              </p:cNvPr>
              <p:cNvSpPr txBox="1"/>
              <p:nvPr/>
            </p:nvSpPr>
            <p:spPr>
              <a:xfrm>
                <a:off x="4427984" y="1245228"/>
                <a:ext cx="576064" cy="248822"/>
              </a:xfrm>
              <a:prstGeom prst="rect">
                <a:avLst/>
              </a:prstGeom>
              <a:noFill/>
            </p:spPr>
            <p:txBody>
              <a:bodyPr wrap="square" rtlCol="0">
                <a:spAutoFit/>
              </a:bodyPr>
              <a:lstStyle/>
              <a:p>
                <a:pPr algn="ctr"/>
                <a:r>
                  <a:rPr lang="en-US" altLang="zh-CN"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2200</a:t>
                </a:r>
                <a:endParaRPr lang="zh-CN" altLang="en-US"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1" name="TextBox 16">
                <a:extLst>
                  <a:ext uri="{FF2B5EF4-FFF2-40B4-BE49-F238E27FC236}">
                    <a16:creationId xmlns:a16="http://schemas.microsoft.com/office/drawing/2014/main" id="{345DC5C7-46BC-7960-7891-4E10677E50B3}"/>
                  </a:ext>
                </a:extLst>
              </p:cNvPr>
              <p:cNvSpPr txBox="1"/>
              <p:nvPr/>
            </p:nvSpPr>
            <p:spPr>
              <a:xfrm>
                <a:off x="4427984" y="1568113"/>
                <a:ext cx="576064" cy="248822"/>
              </a:xfrm>
              <a:prstGeom prst="rect">
                <a:avLst/>
              </a:prstGeom>
              <a:noFill/>
            </p:spPr>
            <p:txBody>
              <a:bodyPr wrap="square" rtlCol="0">
                <a:spAutoFit/>
              </a:bodyPr>
              <a:lstStyle/>
              <a:p>
                <a:pPr algn="ctr"/>
                <a:r>
                  <a:rPr lang="en-US" altLang="zh-CN"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2000</a:t>
                </a:r>
                <a:endParaRPr lang="zh-CN" altLang="en-US"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2" name="TextBox 17">
                <a:extLst>
                  <a:ext uri="{FF2B5EF4-FFF2-40B4-BE49-F238E27FC236}">
                    <a16:creationId xmlns:a16="http://schemas.microsoft.com/office/drawing/2014/main" id="{B178CFAF-4A44-D891-8B3A-8FEA1CED896B}"/>
                  </a:ext>
                </a:extLst>
              </p:cNvPr>
              <p:cNvSpPr txBox="1"/>
              <p:nvPr/>
            </p:nvSpPr>
            <p:spPr>
              <a:xfrm>
                <a:off x="4427984" y="1890998"/>
                <a:ext cx="576064" cy="248822"/>
              </a:xfrm>
              <a:prstGeom prst="rect">
                <a:avLst/>
              </a:prstGeom>
              <a:noFill/>
            </p:spPr>
            <p:txBody>
              <a:bodyPr wrap="square" rtlCol="0">
                <a:spAutoFit/>
              </a:bodyPr>
              <a:lstStyle/>
              <a:p>
                <a:pPr algn="ctr"/>
                <a:r>
                  <a:rPr lang="en-US" altLang="zh-CN"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1800</a:t>
                </a:r>
                <a:endParaRPr lang="zh-CN" altLang="en-US"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3" name="TextBox 18">
                <a:extLst>
                  <a:ext uri="{FF2B5EF4-FFF2-40B4-BE49-F238E27FC236}">
                    <a16:creationId xmlns:a16="http://schemas.microsoft.com/office/drawing/2014/main" id="{693B3908-8842-DAEB-67BF-111F29EC0E8F}"/>
                  </a:ext>
                </a:extLst>
              </p:cNvPr>
              <p:cNvSpPr txBox="1"/>
              <p:nvPr/>
            </p:nvSpPr>
            <p:spPr>
              <a:xfrm>
                <a:off x="4427984" y="2213883"/>
                <a:ext cx="576064" cy="248822"/>
              </a:xfrm>
              <a:prstGeom prst="rect">
                <a:avLst/>
              </a:prstGeom>
              <a:noFill/>
            </p:spPr>
            <p:txBody>
              <a:bodyPr wrap="square" rtlCol="0">
                <a:spAutoFit/>
              </a:bodyPr>
              <a:lstStyle/>
              <a:p>
                <a:pPr algn="ctr"/>
                <a:r>
                  <a:rPr lang="en-US" altLang="zh-CN"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1600</a:t>
                </a:r>
                <a:endParaRPr lang="zh-CN" altLang="en-US"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4" name="TextBox 19">
                <a:extLst>
                  <a:ext uri="{FF2B5EF4-FFF2-40B4-BE49-F238E27FC236}">
                    <a16:creationId xmlns:a16="http://schemas.microsoft.com/office/drawing/2014/main" id="{3E3A64C3-D205-0AAC-4125-EC804153B3E3}"/>
                  </a:ext>
                </a:extLst>
              </p:cNvPr>
              <p:cNvSpPr txBox="1"/>
              <p:nvPr/>
            </p:nvSpPr>
            <p:spPr>
              <a:xfrm>
                <a:off x="4427984" y="2536768"/>
                <a:ext cx="576064" cy="248822"/>
              </a:xfrm>
              <a:prstGeom prst="rect">
                <a:avLst/>
              </a:prstGeom>
              <a:noFill/>
            </p:spPr>
            <p:txBody>
              <a:bodyPr wrap="square" rtlCol="0">
                <a:spAutoFit/>
              </a:bodyPr>
              <a:lstStyle/>
              <a:p>
                <a:pPr algn="ctr"/>
                <a:r>
                  <a:rPr lang="en-US" altLang="zh-CN"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1400</a:t>
                </a:r>
                <a:endParaRPr lang="zh-CN" altLang="en-US"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5" name="TextBox 20">
                <a:extLst>
                  <a:ext uri="{FF2B5EF4-FFF2-40B4-BE49-F238E27FC236}">
                    <a16:creationId xmlns:a16="http://schemas.microsoft.com/office/drawing/2014/main" id="{2185A4B9-3198-A517-E595-4713871637D3}"/>
                  </a:ext>
                </a:extLst>
              </p:cNvPr>
              <p:cNvSpPr txBox="1"/>
              <p:nvPr/>
            </p:nvSpPr>
            <p:spPr>
              <a:xfrm>
                <a:off x="4427984" y="2859653"/>
                <a:ext cx="576064" cy="248822"/>
              </a:xfrm>
              <a:prstGeom prst="rect">
                <a:avLst/>
              </a:prstGeom>
              <a:noFill/>
            </p:spPr>
            <p:txBody>
              <a:bodyPr wrap="square" rtlCol="0">
                <a:spAutoFit/>
              </a:bodyPr>
              <a:lstStyle/>
              <a:p>
                <a:pPr algn="ctr"/>
                <a:r>
                  <a:rPr lang="en-US" altLang="zh-CN"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1200</a:t>
                </a:r>
                <a:endParaRPr lang="zh-CN" altLang="en-US"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6" name="TextBox 21">
                <a:extLst>
                  <a:ext uri="{FF2B5EF4-FFF2-40B4-BE49-F238E27FC236}">
                    <a16:creationId xmlns:a16="http://schemas.microsoft.com/office/drawing/2014/main" id="{5ECC1671-3497-F5BF-2246-54BAFD03C9F7}"/>
                  </a:ext>
                </a:extLst>
              </p:cNvPr>
              <p:cNvSpPr txBox="1"/>
              <p:nvPr/>
            </p:nvSpPr>
            <p:spPr>
              <a:xfrm>
                <a:off x="4427984" y="3182538"/>
                <a:ext cx="576064" cy="248822"/>
              </a:xfrm>
              <a:prstGeom prst="rect">
                <a:avLst/>
              </a:prstGeom>
              <a:noFill/>
            </p:spPr>
            <p:txBody>
              <a:bodyPr wrap="square" rtlCol="0">
                <a:spAutoFit/>
              </a:bodyPr>
              <a:lstStyle/>
              <a:p>
                <a:pPr algn="ctr"/>
                <a:r>
                  <a:rPr lang="en-US" altLang="zh-CN"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1000</a:t>
                </a:r>
                <a:endParaRPr lang="zh-CN" altLang="en-US"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7" name="TextBox 22">
                <a:extLst>
                  <a:ext uri="{FF2B5EF4-FFF2-40B4-BE49-F238E27FC236}">
                    <a16:creationId xmlns:a16="http://schemas.microsoft.com/office/drawing/2014/main" id="{E6347150-89E4-B564-2F32-A97EF498557C}"/>
                  </a:ext>
                </a:extLst>
              </p:cNvPr>
              <p:cNvSpPr txBox="1"/>
              <p:nvPr/>
            </p:nvSpPr>
            <p:spPr>
              <a:xfrm>
                <a:off x="4427984" y="3505423"/>
                <a:ext cx="576064" cy="248822"/>
              </a:xfrm>
              <a:prstGeom prst="rect">
                <a:avLst/>
              </a:prstGeom>
              <a:noFill/>
            </p:spPr>
            <p:txBody>
              <a:bodyPr wrap="square" rtlCol="0">
                <a:spAutoFit/>
              </a:bodyPr>
              <a:lstStyle/>
              <a:p>
                <a:pPr algn="ctr"/>
                <a:r>
                  <a:rPr lang="en-US" altLang="zh-CN"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800</a:t>
                </a:r>
                <a:endParaRPr lang="zh-CN" altLang="en-US"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8" name="TextBox 23">
                <a:extLst>
                  <a:ext uri="{FF2B5EF4-FFF2-40B4-BE49-F238E27FC236}">
                    <a16:creationId xmlns:a16="http://schemas.microsoft.com/office/drawing/2014/main" id="{2F69D2A4-22ED-A3B9-A83C-6C5F833717A3}"/>
                  </a:ext>
                </a:extLst>
              </p:cNvPr>
              <p:cNvSpPr txBox="1"/>
              <p:nvPr/>
            </p:nvSpPr>
            <p:spPr>
              <a:xfrm>
                <a:off x="4427984" y="3828308"/>
                <a:ext cx="576064" cy="248822"/>
              </a:xfrm>
              <a:prstGeom prst="rect">
                <a:avLst/>
              </a:prstGeom>
              <a:noFill/>
            </p:spPr>
            <p:txBody>
              <a:bodyPr wrap="square" rtlCol="0">
                <a:spAutoFit/>
              </a:bodyPr>
              <a:lstStyle/>
              <a:p>
                <a:pPr algn="ctr"/>
                <a:r>
                  <a:rPr lang="en-US" altLang="zh-CN"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200</a:t>
                </a:r>
                <a:endParaRPr lang="zh-CN" altLang="en-US"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9" name="TextBox 24">
                <a:extLst>
                  <a:ext uri="{FF2B5EF4-FFF2-40B4-BE49-F238E27FC236}">
                    <a16:creationId xmlns:a16="http://schemas.microsoft.com/office/drawing/2014/main" id="{CEF51676-E340-BB9E-F3E7-7717FC12E7D6}"/>
                  </a:ext>
                </a:extLst>
              </p:cNvPr>
              <p:cNvSpPr txBox="1"/>
              <p:nvPr/>
            </p:nvSpPr>
            <p:spPr>
              <a:xfrm>
                <a:off x="4427984" y="4151190"/>
                <a:ext cx="576064" cy="248822"/>
              </a:xfrm>
              <a:prstGeom prst="rect">
                <a:avLst/>
              </a:prstGeom>
              <a:noFill/>
            </p:spPr>
            <p:txBody>
              <a:bodyPr wrap="square" rtlCol="0">
                <a:spAutoFit/>
              </a:bodyPr>
              <a:lstStyle/>
              <a:p>
                <a:pPr algn="ctr"/>
                <a:r>
                  <a:rPr lang="en-US" altLang="zh-CN"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100</a:t>
                </a:r>
                <a:endParaRPr lang="zh-CN" altLang="en-US"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22" name="矩形 2">
              <a:extLst>
                <a:ext uri="{FF2B5EF4-FFF2-40B4-BE49-F238E27FC236}">
                  <a16:creationId xmlns:a16="http://schemas.microsoft.com/office/drawing/2014/main" id="{BD5A2AE8-6EEF-0A89-0B10-07A153F2B538}"/>
                </a:ext>
              </a:extLst>
            </p:cNvPr>
            <p:cNvSpPr/>
            <p:nvPr/>
          </p:nvSpPr>
          <p:spPr>
            <a:xfrm>
              <a:off x="2887454" y="4184725"/>
              <a:ext cx="288000" cy="720000"/>
            </a:xfrm>
            <a:prstGeom prst="rect">
              <a:avLst/>
            </a:prstGeom>
            <a:gradFill>
              <a:gsLst>
                <a:gs pos="100000">
                  <a:srgbClr val="1FF5E2"/>
                </a:gs>
                <a:gs pos="0">
                  <a:srgbClr val="5AA2D3"/>
                </a:gs>
              </a:gsLst>
              <a:lin ang="16200000" scaled="1"/>
            </a:gradFill>
            <a:ln>
              <a:noFill/>
            </a:ln>
            <a:effectLst>
              <a:outerShdw blurRad="254000" dist="152400" dir="2700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rtlCol="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3" name="矩形 4">
              <a:extLst>
                <a:ext uri="{FF2B5EF4-FFF2-40B4-BE49-F238E27FC236}">
                  <a16:creationId xmlns:a16="http://schemas.microsoft.com/office/drawing/2014/main" id="{0F662A99-6B79-8763-E9DF-F0C4E8F7D2FE}"/>
                </a:ext>
              </a:extLst>
            </p:cNvPr>
            <p:cNvSpPr/>
            <p:nvPr/>
          </p:nvSpPr>
          <p:spPr>
            <a:xfrm>
              <a:off x="3581330" y="3963456"/>
              <a:ext cx="288000" cy="936450"/>
            </a:xfrm>
            <a:prstGeom prst="rect">
              <a:avLst/>
            </a:prstGeom>
            <a:gradFill>
              <a:gsLst>
                <a:gs pos="100000">
                  <a:srgbClr val="1FF5E2"/>
                </a:gs>
                <a:gs pos="0">
                  <a:srgbClr val="5AA2D3"/>
                </a:gs>
              </a:gsLst>
              <a:lin ang="16200000" scaled="1"/>
            </a:gradFill>
            <a:ln>
              <a:noFill/>
            </a:ln>
            <a:effectLst>
              <a:outerShdw blurRad="254000" dist="152400" dir="2700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rtlCol="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4" name="矩形 6">
              <a:extLst>
                <a:ext uri="{FF2B5EF4-FFF2-40B4-BE49-F238E27FC236}">
                  <a16:creationId xmlns:a16="http://schemas.microsoft.com/office/drawing/2014/main" id="{0AC16176-292B-30BB-C512-739E49B7CF05}"/>
                </a:ext>
              </a:extLst>
            </p:cNvPr>
            <p:cNvSpPr/>
            <p:nvPr/>
          </p:nvSpPr>
          <p:spPr>
            <a:xfrm>
              <a:off x="4274297" y="3580683"/>
              <a:ext cx="288000" cy="1323935"/>
            </a:xfrm>
            <a:prstGeom prst="rect">
              <a:avLst/>
            </a:prstGeom>
            <a:gradFill>
              <a:gsLst>
                <a:gs pos="100000">
                  <a:srgbClr val="1FF5E2"/>
                </a:gs>
                <a:gs pos="0">
                  <a:srgbClr val="5AA2D3"/>
                </a:gs>
              </a:gsLst>
              <a:lin ang="16200000" scaled="1"/>
            </a:gradFill>
            <a:ln>
              <a:noFill/>
            </a:ln>
            <a:effectLst>
              <a:outerShdw blurRad="254000" dist="152400" dir="2700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rtlCol="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5" name="矩形 8">
              <a:extLst>
                <a:ext uri="{FF2B5EF4-FFF2-40B4-BE49-F238E27FC236}">
                  <a16:creationId xmlns:a16="http://schemas.microsoft.com/office/drawing/2014/main" id="{831AB6D1-A694-8EA3-473A-EE2631C25DCA}"/>
                </a:ext>
              </a:extLst>
            </p:cNvPr>
            <p:cNvSpPr/>
            <p:nvPr/>
          </p:nvSpPr>
          <p:spPr>
            <a:xfrm>
              <a:off x="4974817" y="3287107"/>
              <a:ext cx="288000" cy="1633594"/>
            </a:xfrm>
            <a:prstGeom prst="rect">
              <a:avLst/>
            </a:prstGeom>
            <a:gradFill>
              <a:gsLst>
                <a:gs pos="100000">
                  <a:srgbClr val="1FF5E2"/>
                </a:gs>
                <a:gs pos="0">
                  <a:srgbClr val="5AA2D3"/>
                </a:gs>
              </a:gsLst>
              <a:lin ang="16200000" scaled="1"/>
            </a:gradFill>
            <a:ln>
              <a:noFill/>
            </a:ln>
            <a:effectLst>
              <a:outerShdw blurRad="254000" dist="152400" dir="2700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rtlCol="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6" name="15">
              <a:extLst>
                <a:ext uri="{FF2B5EF4-FFF2-40B4-BE49-F238E27FC236}">
                  <a16:creationId xmlns:a16="http://schemas.microsoft.com/office/drawing/2014/main" id="{6D947E76-C04B-D6F2-2865-9D3208A58D4E}"/>
                </a:ext>
              </a:extLst>
            </p:cNvPr>
            <p:cNvSpPr txBox="1"/>
            <p:nvPr/>
          </p:nvSpPr>
          <p:spPr>
            <a:xfrm>
              <a:off x="4145701" y="3281831"/>
              <a:ext cx="581400" cy="257691"/>
            </a:xfrm>
            <a:prstGeom prst="rect">
              <a:avLst/>
            </a:prstGeom>
            <a:noFill/>
          </p:spPr>
          <p:txBody>
            <a:bodyPr wrap="square" lIns="101764" tIns="50880" rIns="101764" bIns="50880" rtlCol="0">
              <a:spAutoFit/>
            </a:bodyPr>
            <a:lstStyle/>
            <a:p>
              <a:pPr algn="ctr"/>
              <a:r>
                <a:rPr lang="en-US" altLang="zh-CN"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1178</a:t>
              </a:r>
              <a:endParaRPr lang="zh-CN" altLang="en-US"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7" name="12">
              <a:extLst>
                <a:ext uri="{FF2B5EF4-FFF2-40B4-BE49-F238E27FC236}">
                  <a16:creationId xmlns:a16="http://schemas.microsoft.com/office/drawing/2014/main" id="{94FC15EA-2F00-696D-C860-19E4D82DCEC7}"/>
                </a:ext>
              </a:extLst>
            </p:cNvPr>
            <p:cNvSpPr txBox="1"/>
            <p:nvPr/>
          </p:nvSpPr>
          <p:spPr>
            <a:xfrm>
              <a:off x="4828517" y="3013977"/>
              <a:ext cx="581400" cy="257691"/>
            </a:xfrm>
            <a:prstGeom prst="rect">
              <a:avLst/>
            </a:prstGeom>
            <a:noFill/>
          </p:spPr>
          <p:txBody>
            <a:bodyPr wrap="square" lIns="101764" tIns="50880" rIns="101764" bIns="50880" rtlCol="0">
              <a:spAutoFit/>
            </a:bodyPr>
            <a:lstStyle/>
            <a:p>
              <a:pPr algn="ctr"/>
              <a:r>
                <a:rPr lang="en-US" altLang="zh-CN"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1388</a:t>
              </a:r>
              <a:endParaRPr lang="zh-CN" altLang="en-US"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8" name="20">
              <a:extLst>
                <a:ext uri="{FF2B5EF4-FFF2-40B4-BE49-F238E27FC236}">
                  <a16:creationId xmlns:a16="http://schemas.microsoft.com/office/drawing/2014/main" id="{00C9EF0A-F471-D79F-4417-CAE11E7F108D}"/>
                </a:ext>
              </a:extLst>
            </p:cNvPr>
            <p:cNvSpPr txBox="1"/>
            <p:nvPr/>
          </p:nvSpPr>
          <p:spPr>
            <a:xfrm>
              <a:off x="5438980" y="2759013"/>
              <a:ext cx="653032" cy="257691"/>
            </a:xfrm>
            <a:prstGeom prst="rect">
              <a:avLst/>
            </a:prstGeom>
            <a:noFill/>
          </p:spPr>
          <p:txBody>
            <a:bodyPr wrap="square" lIns="101764" tIns="50880" rIns="101764" bIns="50880" rtlCol="0">
              <a:spAutoFit/>
            </a:bodyPr>
            <a:lstStyle/>
            <a:p>
              <a:pPr algn="ctr"/>
              <a:r>
                <a:rPr lang="en-US" altLang="zh-CN"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1575</a:t>
              </a:r>
              <a:endParaRPr lang="zh-CN" altLang="en-US"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9" name="16">
              <a:extLst>
                <a:ext uri="{FF2B5EF4-FFF2-40B4-BE49-F238E27FC236}">
                  <a16:creationId xmlns:a16="http://schemas.microsoft.com/office/drawing/2014/main" id="{FF6D6EC3-E957-C818-0648-866A2F65A9C0}"/>
                </a:ext>
              </a:extLst>
            </p:cNvPr>
            <p:cNvSpPr txBox="1"/>
            <p:nvPr/>
          </p:nvSpPr>
          <p:spPr>
            <a:xfrm>
              <a:off x="5270805" y="1257466"/>
              <a:ext cx="581400" cy="257691"/>
            </a:xfrm>
            <a:prstGeom prst="rect">
              <a:avLst/>
            </a:prstGeom>
            <a:noFill/>
          </p:spPr>
          <p:txBody>
            <a:bodyPr wrap="square" lIns="101764" tIns="50880" rIns="101764" bIns="50880" rtlCol="0">
              <a:spAutoFit/>
            </a:bodyPr>
            <a:lstStyle/>
            <a:p>
              <a:pPr algn="ctr"/>
              <a:r>
                <a:rPr lang="en-US" altLang="zh-CN"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2475</a:t>
              </a:r>
              <a:endParaRPr lang="zh-CN" altLang="en-US"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32" name="TextBox 49">
              <a:extLst>
                <a:ext uri="{FF2B5EF4-FFF2-40B4-BE49-F238E27FC236}">
                  <a16:creationId xmlns:a16="http://schemas.microsoft.com/office/drawing/2014/main" id="{7262B7BA-9521-A0F7-EDD2-450C6BCF18E2}"/>
                </a:ext>
              </a:extLst>
            </p:cNvPr>
            <p:cNvSpPr txBox="1"/>
            <p:nvPr/>
          </p:nvSpPr>
          <p:spPr>
            <a:xfrm>
              <a:off x="2621068" y="4987773"/>
              <a:ext cx="764020" cy="244595"/>
            </a:xfrm>
            <a:prstGeom prst="rect">
              <a:avLst/>
            </a:prstGeom>
            <a:noFill/>
          </p:spPr>
          <p:txBody>
            <a:bodyPr wrap="square" lIns="101764" tIns="50880" rIns="101764" bIns="50880" rtlCol="0">
              <a:spAutoFit/>
            </a:bodyPr>
            <a:lstStyle/>
            <a:p>
              <a:pPr algn="ctr"/>
              <a:r>
                <a:rPr lang="en-US" altLang="zh-CN"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2020</a:t>
              </a:r>
              <a:endParaRPr lang="zh-CN" altLang="en-US"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33" name="TextBox 50">
              <a:extLst>
                <a:ext uri="{FF2B5EF4-FFF2-40B4-BE49-F238E27FC236}">
                  <a16:creationId xmlns:a16="http://schemas.microsoft.com/office/drawing/2014/main" id="{0D78B049-E7E9-85DE-F722-386502CE1527}"/>
                </a:ext>
              </a:extLst>
            </p:cNvPr>
            <p:cNvSpPr txBox="1"/>
            <p:nvPr/>
          </p:nvSpPr>
          <p:spPr>
            <a:xfrm>
              <a:off x="3293264" y="4972174"/>
              <a:ext cx="764020" cy="244595"/>
            </a:xfrm>
            <a:prstGeom prst="rect">
              <a:avLst/>
            </a:prstGeom>
            <a:noFill/>
          </p:spPr>
          <p:txBody>
            <a:bodyPr wrap="square" lIns="101764" tIns="50880" rIns="101764" bIns="50880" rtlCol="0">
              <a:spAutoFit/>
            </a:bodyPr>
            <a:lstStyle/>
            <a:p>
              <a:pPr algn="ctr"/>
              <a:r>
                <a:rPr lang="en-US" altLang="zh-CN"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2022</a:t>
              </a:r>
              <a:endParaRPr lang="zh-CN" altLang="en-US"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34" name="TextBox 51">
              <a:extLst>
                <a:ext uri="{FF2B5EF4-FFF2-40B4-BE49-F238E27FC236}">
                  <a16:creationId xmlns:a16="http://schemas.microsoft.com/office/drawing/2014/main" id="{71CCCD45-F024-5EAF-5E1A-A313F6C6971D}"/>
                </a:ext>
              </a:extLst>
            </p:cNvPr>
            <p:cNvSpPr txBox="1"/>
            <p:nvPr/>
          </p:nvSpPr>
          <p:spPr>
            <a:xfrm>
              <a:off x="3945411" y="4972174"/>
              <a:ext cx="764020" cy="244595"/>
            </a:xfrm>
            <a:prstGeom prst="rect">
              <a:avLst/>
            </a:prstGeom>
            <a:noFill/>
          </p:spPr>
          <p:txBody>
            <a:bodyPr wrap="square" lIns="101764" tIns="50880" rIns="101764" bIns="50880" rtlCol="0">
              <a:spAutoFit/>
            </a:bodyPr>
            <a:lstStyle/>
            <a:p>
              <a:pPr algn="ctr"/>
              <a:r>
                <a:rPr lang="en-US" altLang="zh-CN"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2024</a:t>
              </a:r>
              <a:endParaRPr lang="zh-CN" altLang="en-US"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35" name="TextBox 52">
              <a:extLst>
                <a:ext uri="{FF2B5EF4-FFF2-40B4-BE49-F238E27FC236}">
                  <a16:creationId xmlns:a16="http://schemas.microsoft.com/office/drawing/2014/main" id="{382FF643-278B-2827-5284-EE7BFC891367}"/>
                </a:ext>
              </a:extLst>
            </p:cNvPr>
            <p:cNvSpPr txBox="1"/>
            <p:nvPr/>
          </p:nvSpPr>
          <p:spPr>
            <a:xfrm>
              <a:off x="4637657" y="4957181"/>
              <a:ext cx="764020" cy="244595"/>
            </a:xfrm>
            <a:prstGeom prst="rect">
              <a:avLst/>
            </a:prstGeom>
            <a:noFill/>
          </p:spPr>
          <p:txBody>
            <a:bodyPr wrap="square" lIns="101764" tIns="50880" rIns="101764" bIns="50880" rtlCol="0">
              <a:spAutoFit/>
            </a:bodyPr>
            <a:lstStyle/>
            <a:p>
              <a:pPr algn="ctr"/>
              <a:r>
                <a:rPr lang="en-US" altLang="zh-CN"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2026</a:t>
              </a:r>
              <a:endParaRPr lang="zh-CN" altLang="en-US"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36" name="TextBox 53">
              <a:extLst>
                <a:ext uri="{FF2B5EF4-FFF2-40B4-BE49-F238E27FC236}">
                  <a16:creationId xmlns:a16="http://schemas.microsoft.com/office/drawing/2014/main" id="{55B9C1AA-6D20-A9DE-779D-8A9C6FA89EA2}"/>
                </a:ext>
              </a:extLst>
            </p:cNvPr>
            <p:cNvSpPr txBox="1"/>
            <p:nvPr/>
          </p:nvSpPr>
          <p:spPr>
            <a:xfrm>
              <a:off x="5653804" y="1412762"/>
              <a:ext cx="1057026" cy="244595"/>
            </a:xfrm>
            <a:prstGeom prst="rect">
              <a:avLst/>
            </a:prstGeom>
            <a:noFill/>
          </p:spPr>
          <p:txBody>
            <a:bodyPr wrap="square" lIns="101764" tIns="50880" rIns="101764" bIns="50880" rtlCol="0">
              <a:spAutoFit/>
            </a:bodyPr>
            <a:lstStyle/>
            <a:p>
              <a:r>
                <a:rPr lang="zh-CN" altLang="en-US"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单位：亿元</a:t>
              </a:r>
            </a:p>
          </p:txBody>
        </p:sp>
      </p:grpSp>
      <p:sp>
        <p:nvSpPr>
          <p:cNvPr id="70" name="TextBox 52">
            <a:extLst>
              <a:ext uri="{FF2B5EF4-FFF2-40B4-BE49-F238E27FC236}">
                <a16:creationId xmlns:a16="http://schemas.microsoft.com/office/drawing/2014/main" id="{5FFD05BC-3A80-C90C-27AC-28A043145A5A}"/>
              </a:ext>
            </a:extLst>
          </p:cNvPr>
          <p:cNvSpPr txBox="1"/>
          <p:nvPr/>
        </p:nvSpPr>
        <p:spPr>
          <a:xfrm>
            <a:off x="10399887" y="6139541"/>
            <a:ext cx="1288853" cy="287420"/>
          </a:xfrm>
          <a:prstGeom prst="rect">
            <a:avLst/>
          </a:prstGeom>
          <a:noFill/>
        </p:spPr>
        <p:txBody>
          <a:bodyPr wrap="square" lIns="101764" tIns="50880" rIns="101764" bIns="50880" rtlCol="0">
            <a:spAutoFit/>
          </a:bodyPr>
          <a:lstStyle/>
          <a:p>
            <a:pPr algn="ctr"/>
            <a:r>
              <a:rPr lang="en-US" altLang="zh-CN"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2028</a:t>
            </a:r>
            <a:endParaRPr lang="zh-CN" altLang="en-US"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1" name="矩形 8">
            <a:extLst>
              <a:ext uri="{FF2B5EF4-FFF2-40B4-BE49-F238E27FC236}">
                <a16:creationId xmlns:a16="http://schemas.microsoft.com/office/drawing/2014/main" id="{464B3D48-30AF-D01E-7343-5096E8C19510}"/>
              </a:ext>
            </a:extLst>
          </p:cNvPr>
          <p:cNvSpPr/>
          <p:nvPr/>
        </p:nvSpPr>
        <p:spPr>
          <a:xfrm>
            <a:off x="10963184" y="3845825"/>
            <a:ext cx="485837" cy="2224712"/>
          </a:xfrm>
          <a:prstGeom prst="rect">
            <a:avLst/>
          </a:prstGeom>
          <a:gradFill flip="none" rotWithShape="1">
            <a:gsLst>
              <a:gs pos="100000">
                <a:srgbClr val="1FF5E2"/>
              </a:gs>
              <a:gs pos="0">
                <a:srgbClr val="5AA2D3"/>
              </a:gs>
            </a:gsLst>
            <a:lin ang="16200000" scaled="1"/>
            <a:tileRect/>
          </a:gradFill>
          <a:ln>
            <a:noFill/>
          </a:ln>
          <a:effectLst>
            <a:outerShdw blurRad="254000" dist="152400" dir="2700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rtlCol="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3" name="15">
            <a:extLst>
              <a:ext uri="{FF2B5EF4-FFF2-40B4-BE49-F238E27FC236}">
                <a16:creationId xmlns:a16="http://schemas.microsoft.com/office/drawing/2014/main" id="{3518D025-D7A6-6CA6-62F4-C6A23D3BCBBD}"/>
              </a:ext>
            </a:extLst>
          </p:cNvPr>
          <p:cNvSpPr txBox="1"/>
          <p:nvPr/>
        </p:nvSpPr>
        <p:spPr>
          <a:xfrm>
            <a:off x="7323648" y="4506529"/>
            <a:ext cx="980784" cy="302809"/>
          </a:xfrm>
          <a:prstGeom prst="rect">
            <a:avLst/>
          </a:prstGeom>
          <a:noFill/>
        </p:spPr>
        <p:txBody>
          <a:bodyPr wrap="square" lIns="101764" tIns="50880" rIns="101764" bIns="50880" rtlCol="0">
            <a:spAutoFit/>
          </a:bodyPr>
          <a:lstStyle/>
          <a:p>
            <a:pPr algn="ctr"/>
            <a:r>
              <a:rPr lang="en-US" altLang="zh-CN"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1000</a:t>
            </a:r>
            <a:endParaRPr lang="zh-CN" altLang="en-US"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4" name="15">
            <a:extLst>
              <a:ext uri="{FF2B5EF4-FFF2-40B4-BE49-F238E27FC236}">
                <a16:creationId xmlns:a16="http://schemas.microsoft.com/office/drawing/2014/main" id="{C28BA65A-3267-472A-29E6-77469A739315}"/>
              </a:ext>
            </a:extLst>
          </p:cNvPr>
          <p:cNvSpPr txBox="1"/>
          <p:nvPr/>
        </p:nvSpPr>
        <p:spPr>
          <a:xfrm>
            <a:off x="6143849" y="4811362"/>
            <a:ext cx="980784" cy="302809"/>
          </a:xfrm>
          <a:prstGeom prst="rect">
            <a:avLst/>
          </a:prstGeom>
          <a:noFill/>
        </p:spPr>
        <p:txBody>
          <a:bodyPr wrap="square" lIns="101764" tIns="50880" rIns="101764" bIns="50880" rtlCol="0">
            <a:spAutoFit/>
          </a:bodyPr>
          <a:lstStyle/>
          <a:p>
            <a:pPr algn="ctr"/>
            <a:r>
              <a:rPr lang="en-US" altLang="zh-CN"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850</a:t>
            </a:r>
            <a:endParaRPr lang="zh-CN" altLang="en-US"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5" name="15">
            <a:extLst>
              <a:ext uri="{FF2B5EF4-FFF2-40B4-BE49-F238E27FC236}">
                <a16:creationId xmlns:a16="http://schemas.microsoft.com/office/drawing/2014/main" id="{C9F6BF18-3A97-CB0E-B30E-269C2BCA2693}"/>
              </a:ext>
            </a:extLst>
          </p:cNvPr>
          <p:cNvSpPr txBox="1"/>
          <p:nvPr/>
        </p:nvSpPr>
        <p:spPr>
          <a:xfrm>
            <a:off x="3251863" y="493083"/>
            <a:ext cx="9220835" cy="779862"/>
          </a:xfrm>
          <a:prstGeom prst="rect">
            <a:avLst/>
          </a:prstGeom>
          <a:noFill/>
        </p:spPr>
        <p:txBody>
          <a:bodyPr wrap="square" lIns="101764" tIns="50880" rIns="101764" bIns="50880" rtlCol="0">
            <a:spAutoFit/>
          </a:bodyPr>
          <a:lstStyle/>
          <a:p>
            <a:r>
              <a:rPr lang="en-US" altLang="zh-CN" sz="28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2028</a:t>
            </a:r>
            <a:r>
              <a:rPr lang="zh-CN" altLang="en-US" sz="28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年预估市场将达到</a:t>
            </a:r>
            <a:r>
              <a:rPr lang="en-US" altLang="zh-CN" sz="4400" b="1" dirty="0">
                <a:solidFill>
                  <a:srgbClr val="03E0F8"/>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4050</a:t>
            </a:r>
            <a:r>
              <a:rPr lang="zh-CN" altLang="en-US" sz="4400" b="1" dirty="0">
                <a:solidFill>
                  <a:srgbClr val="03E0F8"/>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亿</a:t>
            </a:r>
            <a:r>
              <a:rPr lang="zh-CN" altLang="en-US" sz="1400" b="1" dirty="0">
                <a:solidFill>
                  <a:srgbClr val="03E0F8"/>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t>
            </a:r>
            <a:r>
              <a:rPr lang="en-US" altLang="zh-CN" sz="1400" b="1" dirty="0">
                <a:solidFill>
                  <a:srgbClr val="03E0F8"/>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1575</a:t>
            </a:r>
            <a:r>
              <a:rPr lang="zh-CN" altLang="en-US" sz="1400" b="1" dirty="0">
                <a:solidFill>
                  <a:srgbClr val="03E0F8"/>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亿</a:t>
            </a:r>
            <a:r>
              <a:rPr lang="en-US" altLang="zh-CN" sz="1400" b="1" dirty="0">
                <a:solidFill>
                  <a:srgbClr val="03E0F8"/>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+2475</a:t>
            </a:r>
            <a:r>
              <a:rPr lang="zh-CN" altLang="en-US" sz="1400" b="1" dirty="0">
                <a:solidFill>
                  <a:srgbClr val="03E0F8"/>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亿）</a:t>
            </a:r>
            <a:r>
              <a:rPr lang="zh-CN" altLang="en-US" sz="28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人民币</a:t>
            </a:r>
          </a:p>
        </p:txBody>
      </p:sp>
      <p:cxnSp>
        <p:nvCxnSpPr>
          <p:cNvPr id="77" name="直接连接符 76">
            <a:extLst>
              <a:ext uri="{FF2B5EF4-FFF2-40B4-BE49-F238E27FC236}">
                <a16:creationId xmlns:a16="http://schemas.microsoft.com/office/drawing/2014/main" id="{0F5E47B9-0F5C-EA06-C4AA-1AC6CD052C59}"/>
              </a:ext>
            </a:extLst>
          </p:cNvPr>
          <p:cNvCxnSpPr/>
          <p:nvPr/>
        </p:nvCxnSpPr>
        <p:spPr>
          <a:xfrm>
            <a:off x="5672679" y="2211030"/>
            <a:ext cx="614305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8" name="TextBox 15">
            <a:extLst>
              <a:ext uri="{FF2B5EF4-FFF2-40B4-BE49-F238E27FC236}">
                <a16:creationId xmlns:a16="http://schemas.microsoft.com/office/drawing/2014/main" id="{19CDE239-9477-6395-097B-354863F9A78A}"/>
              </a:ext>
            </a:extLst>
          </p:cNvPr>
          <p:cNvSpPr txBox="1"/>
          <p:nvPr/>
        </p:nvSpPr>
        <p:spPr>
          <a:xfrm>
            <a:off x="4648836" y="2065728"/>
            <a:ext cx="1023843" cy="292388"/>
          </a:xfrm>
          <a:prstGeom prst="rect">
            <a:avLst/>
          </a:prstGeom>
          <a:noFill/>
        </p:spPr>
        <p:txBody>
          <a:bodyPr wrap="square" rtlCol="0">
            <a:spAutoFit/>
          </a:bodyPr>
          <a:lstStyle/>
          <a:p>
            <a:pPr algn="ctr"/>
            <a:r>
              <a:rPr lang="en-US" altLang="zh-CN"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2400</a:t>
            </a:r>
            <a:endParaRPr lang="zh-CN" altLang="en-US" sz="13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9" name="16">
            <a:extLst>
              <a:ext uri="{FF2B5EF4-FFF2-40B4-BE49-F238E27FC236}">
                <a16:creationId xmlns:a16="http://schemas.microsoft.com/office/drawing/2014/main" id="{B4846E17-EA96-2426-18CC-510F94924041}"/>
              </a:ext>
            </a:extLst>
          </p:cNvPr>
          <p:cNvSpPr txBox="1"/>
          <p:nvPr/>
        </p:nvSpPr>
        <p:spPr>
          <a:xfrm>
            <a:off x="9342268" y="2193628"/>
            <a:ext cx="980784" cy="302809"/>
          </a:xfrm>
          <a:prstGeom prst="rect">
            <a:avLst/>
          </a:prstGeom>
          <a:noFill/>
        </p:spPr>
        <p:txBody>
          <a:bodyPr wrap="square" lIns="101764" tIns="50880" rIns="101764" bIns="50880" rtlCol="0">
            <a:spAutoFit/>
          </a:bodyPr>
          <a:lstStyle/>
          <a:p>
            <a:pPr algn="ctr"/>
            <a:r>
              <a:rPr lang="en-US" altLang="zh-CN"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2230</a:t>
            </a:r>
            <a:endParaRPr lang="zh-CN" altLang="en-US"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0" name="16">
            <a:extLst>
              <a:ext uri="{FF2B5EF4-FFF2-40B4-BE49-F238E27FC236}">
                <a16:creationId xmlns:a16="http://schemas.microsoft.com/office/drawing/2014/main" id="{5972BFE2-94A8-66CD-9F33-CA7362FAED79}"/>
              </a:ext>
            </a:extLst>
          </p:cNvPr>
          <p:cNvSpPr txBox="1"/>
          <p:nvPr/>
        </p:nvSpPr>
        <p:spPr>
          <a:xfrm>
            <a:off x="8197731" y="2413931"/>
            <a:ext cx="980784" cy="302809"/>
          </a:xfrm>
          <a:prstGeom prst="rect">
            <a:avLst/>
          </a:prstGeom>
          <a:noFill/>
        </p:spPr>
        <p:txBody>
          <a:bodyPr wrap="square" lIns="101764" tIns="50880" rIns="101764" bIns="50880" rtlCol="0">
            <a:spAutoFit/>
          </a:bodyPr>
          <a:lstStyle/>
          <a:p>
            <a:pPr algn="ctr"/>
            <a:r>
              <a:rPr lang="en-US" altLang="zh-CN"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2165</a:t>
            </a:r>
            <a:endParaRPr lang="zh-CN" altLang="en-US"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1" name="16">
            <a:extLst>
              <a:ext uri="{FF2B5EF4-FFF2-40B4-BE49-F238E27FC236}">
                <a16:creationId xmlns:a16="http://schemas.microsoft.com/office/drawing/2014/main" id="{17E68237-F0BC-F249-B8A8-A2A38EF4B862}"/>
              </a:ext>
            </a:extLst>
          </p:cNvPr>
          <p:cNvSpPr txBox="1"/>
          <p:nvPr/>
        </p:nvSpPr>
        <p:spPr>
          <a:xfrm>
            <a:off x="7095169" y="2557280"/>
            <a:ext cx="980784" cy="302809"/>
          </a:xfrm>
          <a:prstGeom prst="rect">
            <a:avLst/>
          </a:prstGeom>
          <a:noFill/>
        </p:spPr>
        <p:txBody>
          <a:bodyPr wrap="square" lIns="101764" tIns="50880" rIns="101764" bIns="50880" rtlCol="0">
            <a:spAutoFit/>
          </a:bodyPr>
          <a:lstStyle/>
          <a:p>
            <a:pPr algn="ctr"/>
            <a:r>
              <a:rPr lang="en-US" altLang="zh-CN"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2100</a:t>
            </a:r>
            <a:endParaRPr lang="zh-CN" altLang="en-US"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2" name="16">
            <a:extLst>
              <a:ext uri="{FF2B5EF4-FFF2-40B4-BE49-F238E27FC236}">
                <a16:creationId xmlns:a16="http://schemas.microsoft.com/office/drawing/2014/main" id="{5BDE093A-5877-0532-1E89-2A7FFE96F332}"/>
              </a:ext>
            </a:extLst>
          </p:cNvPr>
          <p:cNvSpPr txBox="1"/>
          <p:nvPr/>
        </p:nvSpPr>
        <p:spPr>
          <a:xfrm>
            <a:off x="5906122" y="3052511"/>
            <a:ext cx="980784" cy="302809"/>
          </a:xfrm>
          <a:prstGeom prst="rect">
            <a:avLst/>
          </a:prstGeom>
          <a:noFill/>
        </p:spPr>
        <p:txBody>
          <a:bodyPr wrap="square" lIns="101764" tIns="50880" rIns="101764" bIns="50880" rtlCol="0">
            <a:spAutoFit/>
          </a:bodyPr>
          <a:lstStyle/>
          <a:p>
            <a:pPr algn="ctr"/>
            <a:r>
              <a:rPr lang="en-US" altLang="zh-CN"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1800</a:t>
            </a:r>
            <a:endParaRPr lang="zh-CN" altLang="en-US" sz="13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3" name="矩形 2">
            <a:extLst>
              <a:ext uri="{FF2B5EF4-FFF2-40B4-BE49-F238E27FC236}">
                <a16:creationId xmlns:a16="http://schemas.microsoft.com/office/drawing/2014/main" id="{D5715416-54E6-0496-21B0-074F902B74F9}"/>
              </a:ext>
            </a:extLst>
          </p:cNvPr>
          <p:cNvSpPr/>
          <p:nvPr/>
        </p:nvSpPr>
        <p:spPr>
          <a:xfrm>
            <a:off x="5041116" y="1498958"/>
            <a:ext cx="485837" cy="227598"/>
          </a:xfrm>
          <a:prstGeom prst="rect">
            <a:avLst/>
          </a:prstGeom>
          <a:gradFill>
            <a:gsLst>
              <a:gs pos="100000">
                <a:srgbClr val="1FF5E2"/>
              </a:gs>
              <a:gs pos="0">
                <a:srgbClr val="5AA2D3"/>
              </a:gs>
            </a:gsLst>
            <a:lin ang="16200000" scaled="1"/>
          </a:gradFill>
          <a:ln>
            <a:noFill/>
          </a:ln>
          <a:effectLst>
            <a:outerShdw dist="152400" dir="2700000" sx="1000" sy="1000" algn="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rtlCol="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4" name="矩形 1">
            <a:extLst>
              <a:ext uri="{FF2B5EF4-FFF2-40B4-BE49-F238E27FC236}">
                <a16:creationId xmlns:a16="http://schemas.microsoft.com/office/drawing/2014/main" id="{0D4E391C-63F5-7EE0-0C10-61276A904043}"/>
              </a:ext>
            </a:extLst>
          </p:cNvPr>
          <p:cNvSpPr/>
          <p:nvPr/>
        </p:nvSpPr>
        <p:spPr>
          <a:xfrm>
            <a:off x="5041116" y="1759478"/>
            <a:ext cx="485837" cy="206636"/>
          </a:xfrm>
          <a:prstGeom prst="rect">
            <a:avLst/>
          </a:prstGeom>
          <a:solidFill>
            <a:srgbClr val="6A8B9E">
              <a:alpha val="15000"/>
            </a:srgbClr>
          </a:solidFill>
          <a:ln w="12700">
            <a:noFill/>
          </a:ln>
          <a:effectLst>
            <a:outerShdw blurRad="254000" dist="152400" dir="2700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764" tIns="50880" rIns="101764" bIns="5088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5" name="TextBox 53">
            <a:extLst>
              <a:ext uri="{FF2B5EF4-FFF2-40B4-BE49-F238E27FC236}">
                <a16:creationId xmlns:a16="http://schemas.microsoft.com/office/drawing/2014/main" id="{88A04E5B-375E-343F-6A75-B95561C9A638}"/>
              </a:ext>
            </a:extLst>
          </p:cNvPr>
          <p:cNvSpPr txBox="1"/>
          <p:nvPr/>
        </p:nvSpPr>
        <p:spPr>
          <a:xfrm>
            <a:off x="5612678" y="1452919"/>
            <a:ext cx="1783135" cy="287420"/>
          </a:xfrm>
          <a:prstGeom prst="rect">
            <a:avLst/>
          </a:prstGeom>
          <a:noFill/>
        </p:spPr>
        <p:txBody>
          <a:bodyPr wrap="square" lIns="101764" tIns="50880" rIns="101764" bIns="50880" rtlCol="0">
            <a:spAutoFit/>
          </a:bodyPr>
          <a:lstStyle/>
          <a:p>
            <a:r>
              <a:rPr lang="zh-CN" altLang="en-US"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手语翻译市场</a:t>
            </a:r>
          </a:p>
        </p:txBody>
      </p:sp>
      <p:sp>
        <p:nvSpPr>
          <p:cNvPr id="86" name="TextBox 53">
            <a:extLst>
              <a:ext uri="{FF2B5EF4-FFF2-40B4-BE49-F238E27FC236}">
                <a16:creationId xmlns:a16="http://schemas.microsoft.com/office/drawing/2014/main" id="{B3B4039D-38EC-5281-C54F-1E4FDC8D9692}"/>
              </a:ext>
            </a:extLst>
          </p:cNvPr>
          <p:cNvSpPr txBox="1"/>
          <p:nvPr/>
        </p:nvSpPr>
        <p:spPr>
          <a:xfrm>
            <a:off x="5622847" y="1728501"/>
            <a:ext cx="1783135" cy="287420"/>
          </a:xfrm>
          <a:prstGeom prst="rect">
            <a:avLst/>
          </a:prstGeom>
          <a:noFill/>
        </p:spPr>
        <p:txBody>
          <a:bodyPr wrap="square" lIns="101764" tIns="50880" rIns="101764" bIns="50880" rtlCol="0">
            <a:spAutoFit/>
          </a:bodyPr>
          <a:lstStyle/>
          <a:p>
            <a:r>
              <a:rPr lang="zh-CN" altLang="en-US"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拓展市场</a:t>
            </a:r>
          </a:p>
        </p:txBody>
      </p:sp>
    </p:spTree>
    <p:extLst>
      <p:ext uri="{BB962C8B-B14F-4D97-AF65-F5344CB8AC3E}">
        <p14:creationId xmlns:p14="http://schemas.microsoft.com/office/powerpoint/2010/main" val="1532428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4986F64-BFB3-FC37-AC4A-D0CEB064F0AA}"/>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5815" cy="6858000"/>
          </a:xfrm>
          <a:prstGeom prst="rect">
            <a:avLst/>
          </a:prstGeom>
        </p:spPr>
      </p:pic>
      <p:grpSp>
        <p:nvGrpSpPr>
          <p:cNvPr id="10" name="组合 9"/>
          <p:cNvGrpSpPr/>
          <p:nvPr/>
        </p:nvGrpSpPr>
        <p:grpSpPr>
          <a:xfrm>
            <a:off x="7849874" y="271061"/>
            <a:ext cx="4342126" cy="396596"/>
            <a:chOff x="7849874" y="271061"/>
            <a:chExt cx="4342126" cy="396596"/>
          </a:xfrm>
        </p:grpSpPr>
        <p:grpSp>
          <p:nvGrpSpPr>
            <p:cNvPr id="6" name="组合 5"/>
            <p:cNvGrpSpPr/>
            <p:nvPr/>
          </p:nvGrpSpPr>
          <p:grpSpPr>
            <a:xfrm>
              <a:off x="7849874" y="271061"/>
              <a:ext cx="396596" cy="396596"/>
              <a:chOff x="7271658" y="592731"/>
              <a:chExt cx="508000" cy="508000"/>
            </a:xfrm>
          </p:grpSpPr>
          <p:sp>
            <p:nvSpPr>
              <p:cNvPr id="3" name="椭圆 2"/>
              <p:cNvSpPr/>
              <p:nvPr/>
            </p:nvSpPr>
            <p:spPr>
              <a:xfrm>
                <a:off x="7271658" y="592731"/>
                <a:ext cx="508000" cy="508000"/>
              </a:xfrm>
              <a:prstGeom prst="ellipse">
                <a:avLst/>
              </a:prstGeom>
              <a:noFill/>
              <a:ln w="38100">
                <a:solidFill>
                  <a:schemeClr val="bg1">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半闭框 4"/>
              <p:cNvSpPr/>
              <p:nvPr/>
            </p:nvSpPr>
            <p:spPr>
              <a:xfrm rot="8100000">
                <a:off x="7357849" y="726547"/>
                <a:ext cx="240368" cy="240368"/>
              </a:xfrm>
              <a:prstGeom prst="halfFram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8" name="直接连接符 7"/>
            <p:cNvCxnSpPr/>
            <p:nvPr/>
          </p:nvCxnSpPr>
          <p:spPr>
            <a:xfrm>
              <a:off x="8432800" y="469358"/>
              <a:ext cx="3759200" cy="0"/>
            </a:xfrm>
            <a:prstGeom prst="line">
              <a:avLst/>
            </a:prstGeom>
            <a:ln>
              <a:solidFill>
                <a:schemeClr val="bg1">
                  <a:alpha val="66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0A6F9C78-A11F-2501-EC9D-8106B760E31D}"/>
              </a:ext>
            </a:extLst>
          </p:cNvPr>
          <p:cNvSpPr/>
          <p:nvPr/>
        </p:nvSpPr>
        <p:spPr>
          <a:xfrm>
            <a:off x="0" y="-18143"/>
            <a:ext cx="12192000" cy="6858000"/>
          </a:xfrm>
          <a:prstGeom prst="rect">
            <a:avLst/>
          </a:prstGeom>
          <a:gradFill>
            <a:gsLst>
              <a:gs pos="48000">
                <a:srgbClr val="797777">
                  <a:alpha val="65000"/>
                </a:srgbClr>
              </a:gs>
              <a:gs pos="23000">
                <a:schemeClr val="tx1">
                  <a:alpha val="68000"/>
                </a:schemeClr>
              </a:gs>
              <a:gs pos="76196">
                <a:srgbClr val="928F8F">
                  <a:alpha val="39000"/>
                </a:srgbClr>
              </a:gs>
              <a:gs pos="88000">
                <a:schemeClr val="bg2">
                  <a:lumMod val="50000"/>
                  <a:alpha val="51000"/>
                </a:schemeClr>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TextBox 7">
            <a:extLst>
              <a:ext uri="{FF2B5EF4-FFF2-40B4-BE49-F238E27FC236}">
                <a16:creationId xmlns:a16="http://schemas.microsoft.com/office/drawing/2014/main" id="{A7F2A8CE-680B-D712-6785-5FF3F74144CD}"/>
              </a:ext>
            </a:extLst>
          </p:cNvPr>
          <p:cNvSpPr txBox="1"/>
          <p:nvPr/>
        </p:nvSpPr>
        <p:spPr>
          <a:xfrm>
            <a:off x="488013" y="2913345"/>
            <a:ext cx="7944787" cy="1323439"/>
          </a:xfrm>
          <a:prstGeom prst="rect">
            <a:avLst/>
          </a:prstGeom>
          <a:noFill/>
        </p:spPr>
        <p:txBody>
          <a:bodyPr wrap="square" rtlCol="0">
            <a:spAutoFit/>
          </a:bodyPr>
          <a:lstStyle/>
          <a:p>
            <a:r>
              <a:rPr lang="zh-CN" altLang="en-US" sz="4000" dirty="0">
                <a:solidFill>
                  <a:schemeClr val="bg1"/>
                </a:solidFill>
                <a:latin typeface="苹方 特粗" panose="020B0800000000000000" charset="-122"/>
                <a:ea typeface="苹方 特粗" panose="020B0800000000000000" charset="-122"/>
              </a:rPr>
              <a:t>让我们“听见”他们，</a:t>
            </a:r>
          </a:p>
          <a:p>
            <a:r>
              <a:rPr lang="zh-CN" altLang="en-US" sz="4000" dirty="0">
                <a:solidFill>
                  <a:schemeClr val="bg1"/>
                </a:solidFill>
                <a:latin typeface="苹方 特粗" panose="020B0800000000000000" charset="-122"/>
                <a:ea typeface="苹方 特粗" panose="020B0800000000000000" charset="-122"/>
              </a:rPr>
              <a:t>连通每一个“孤岛”</a:t>
            </a:r>
            <a:endParaRPr lang="en-US" altLang="zh-CN" sz="4000" dirty="0">
              <a:solidFill>
                <a:schemeClr val="bg1"/>
              </a:solidFill>
              <a:latin typeface="苹方 特粗" panose="020B0800000000000000" charset="-122"/>
              <a:ea typeface="苹方 特粗" panose="020B0800000000000000" charset="-122"/>
            </a:endParaRPr>
          </a:p>
        </p:txBody>
      </p:sp>
      <p:sp>
        <p:nvSpPr>
          <p:cNvPr id="11" name="矩形 10"/>
          <p:cNvSpPr/>
          <p:nvPr/>
        </p:nvSpPr>
        <p:spPr>
          <a:xfrm>
            <a:off x="152159" y="4667537"/>
            <a:ext cx="9816967" cy="418128"/>
          </a:xfrm>
          <a:prstGeom prst="rect">
            <a:avLst/>
          </a:prstGeom>
        </p:spPr>
        <p:txBody>
          <a:bodyPr wrap="square">
            <a:spAutoFit/>
          </a:bodyPr>
          <a:lstStyle/>
          <a:p>
            <a:pPr algn="ctr">
              <a:lnSpc>
                <a:spcPct val="150000"/>
              </a:lnSpc>
            </a:pPr>
            <a:r>
              <a:rPr lang="zh-CN" altLang="en-US" sz="1600" dirty="0">
                <a:solidFill>
                  <a:schemeClr val="bg1"/>
                </a:solidFill>
                <a:latin typeface="Microsoft Yahei" panose="020B0503020204020204" pitchFamily="34" charset="-122"/>
                <a:ea typeface="Microsoft Yahei" panose="020B0503020204020204" pitchFamily="34" charset="-122"/>
              </a:rPr>
              <a:t>在这个用信息连接一切的社会，听障人群仿佛被困于“现代孤岛”，被高速发展的环境远远甩在身后</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24">
            <a:extLst>
              <a:ext uri="{FF2B5EF4-FFF2-40B4-BE49-F238E27FC236}">
                <a16:creationId xmlns:a16="http://schemas.microsoft.com/office/drawing/2014/main" id="{B2B8AA75-DC4D-2066-9310-3779461B2EDE}"/>
              </a:ext>
            </a:extLst>
          </p:cNvPr>
          <p:cNvSpPr/>
          <p:nvPr/>
        </p:nvSpPr>
        <p:spPr>
          <a:xfrm rot="8327915">
            <a:off x="1668256" y="2645995"/>
            <a:ext cx="3165596" cy="2526350"/>
          </a:xfrm>
          <a:custGeom>
            <a:avLst/>
            <a:gdLst>
              <a:gd name="connsiteX0" fmla="*/ 0 w 13677900"/>
              <a:gd name="connsiteY0" fmla="*/ 0 h 1941397"/>
              <a:gd name="connsiteX1" fmla="*/ 13677900 w 13677900"/>
              <a:gd name="connsiteY1" fmla="*/ 0 h 1941397"/>
              <a:gd name="connsiteX2" fmla="*/ 13677900 w 13677900"/>
              <a:gd name="connsiteY2" fmla="*/ 1941397 h 1941397"/>
              <a:gd name="connsiteX3" fmla="*/ 0 w 13677900"/>
              <a:gd name="connsiteY3" fmla="*/ 1941397 h 1941397"/>
              <a:gd name="connsiteX4" fmla="*/ 0 w 13677900"/>
              <a:gd name="connsiteY4" fmla="*/ 0 h 1941397"/>
              <a:gd name="connsiteX0" fmla="*/ 0 w 13677900"/>
              <a:gd name="connsiteY0" fmla="*/ 11087 h 1952484"/>
              <a:gd name="connsiteX1" fmla="*/ 4373417 w 13677900"/>
              <a:gd name="connsiteY1" fmla="*/ 0 h 1952484"/>
              <a:gd name="connsiteX2" fmla="*/ 13677900 w 13677900"/>
              <a:gd name="connsiteY2" fmla="*/ 11087 h 1952484"/>
              <a:gd name="connsiteX3" fmla="*/ 13677900 w 13677900"/>
              <a:gd name="connsiteY3" fmla="*/ 1952484 h 1952484"/>
              <a:gd name="connsiteX4" fmla="*/ 0 w 13677900"/>
              <a:gd name="connsiteY4" fmla="*/ 1952484 h 1952484"/>
              <a:gd name="connsiteX5" fmla="*/ 0 w 13677900"/>
              <a:gd name="connsiteY5" fmla="*/ 11087 h 1952484"/>
              <a:gd name="connsiteX0" fmla="*/ 0 w 13677900"/>
              <a:gd name="connsiteY0" fmla="*/ 11087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6" fmla="*/ 0 w 13677900"/>
              <a:gd name="connsiteY6" fmla="*/ 11087 h 1956402"/>
              <a:gd name="connsiteX0" fmla="*/ 0 w 13677900"/>
              <a:gd name="connsiteY0" fmla="*/ 1952484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0" fmla="*/ 15012 w 9304483"/>
              <a:gd name="connsiteY0" fmla="*/ 1956402 h 1956402"/>
              <a:gd name="connsiteX1" fmla="*/ 0 w 9304483"/>
              <a:gd name="connsiteY1" fmla="*/ 0 h 1956402"/>
              <a:gd name="connsiteX2" fmla="*/ 9304483 w 9304483"/>
              <a:gd name="connsiteY2" fmla="*/ 11087 h 1956402"/>
              <a:gd name="connsiteX3" fmla="*/ 9304483 w 9304483"/>
              <a:gd name="connsiteY3" fmla="*/ 1952484 h 1956402"/>
              <a:gd name="connsiteX4" fmla="*/ 15012 w 9304483"/>
              <a:gd name="connsiteY4" fmla="*/ 1956402 h 195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4483" h="1956402">
                <a:moveTo>
                  <a:pt x="15012" y="1956402"/>
                </a:moveTo>
                <a:lnTo>
                  <a:pt x="0" y="0"/>
                </a:lnTo>
                <a:lnTo>
                  <a:pt x="9304483" y="11087"/>
                </a:lnTo>
                <a:lnTo>
                  <a:pt x="9304483" y="1952484"/>
                </a:lnTo>
                <a:lnTo>
                  <a:pt x="15012" y="1956402"/>
                </a:lnTo>
                <a:close/>
              </a:path>
            </a:pathLst>
          </a:custGeom>
          <a:gradFill flip="none" rotWithShape="1">
            <a:gsLst>
              <a:gs pos="0">
                <a:schemeClr val="bg1">
                  <a:lumMod val="85000"/>
                  <a:alpha val="40000"/>
                </a:schemeClr>
              </a:gs>
              <a:gs pos="73000">
                <a:schemeClr val="bg1">
                  <a:lumMod val="95000"/>
                  <a:alpha val="3000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 name="弧形 3">
            <a:extLst>
              <a:ext uri="{FF2B5EF4-FFF2-40B4-BE49-F238E27FC236}">
                <a16:creationId xmlns:a16="http://schemas.microsoft.com/office/drawing/2014/main" id="{62D9DF37-1208-425D-BFA7-F1A7ED0875FD}"/>
              </a:ext>
            </a:extLst>
          </p:cNvPr>
          <p:cNvSpPr/>
          <p:nvPr/>
        </p:nvSpPr>
        <p:spPr>
          <a:xfrm>
            <a:off x="3385985" y="1916158"/>
            <a:ext cx="2072913" cy="1973420"/>
          </a:xfrm>
          <a:prstGeom prst="arc">
            <a:avLst>
              <a:gd name="adj1" fmla="val 16307486"/>
              <a:gd name="adj2" fmla="val 5499159"/>
            </a:avLst>
          </a:prstGeom>
          <a:noFill/>
          <a:ln w="660400">
            <a:solidFill>
              <a:srgbClr val="00C4B6"/>
            </a:solidFill>
          </a:ln>
          <a:effectLst>
            <a:outerShdw blurRad="50800" dist="38100" sx="1000" sy="1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 name="文本框 5">
            <a:extLst>
              <a:ext uri="{FF2B5EF4-FFF2-40B4-BE49-F238E27FC236}">
                <a16:creationId xmlns:a16="http://schemas.microsoft.com/office/drawing/2014/main" id="{F12D9493-144B-4A7B-A52F-8A94A3097096}"/>
              </a:ext>
            </a:extLst>
          </p:cNvPr>
          <p:cNvSpPr txBox="1"/>
          <p:nvPr/>
        </p:nvSpPr>
        <p:spPr>
          <a:xfrm>
            <a:off x="1053317" y="4315702"/>
            <a:ext cx="1107996" cy="369332"/>
          </a:xfrm>
          <a:prstGeom prst="rect">
            <a:avLst/>
          </a:prstGeom>
          <a:noFill/>
        </p:spPr>
        <p:txBody>
          <a:bodyPr wrap="none" rtlCol="0">
            <a:spAutoFit/>
          </a:bodyPr>
          <a:lstStyle/>
          <a:p>
            <a:r>
              <a:rPr lang="zh-CN" altLang="en-US" dirty="0"/>
              <a:t>产品开发</a:t>
            </a:r>
          </a:p>
        </p:txBody>
      </p:sp>
      <p:sp>
        <p:nvSpPr>
          <p:cNvPr id="9" name="文本框 8">
            <a:extLst>
              <a:ext uri="{FF2B5EF4-FFF2-40B4-BE49-F238E27FC236}">
                <a16:creationId xmlns:a16="http://schemas.microsoft.com/office/drawing/2014/main" id="{38937A98-3F1B-46BD-996A-A9265AB22354}"/>
              </a:ext>
            </a:extLst>
          </p:cNvPr>
          <p:cNvSpPr txBox="1"/>
          <p:nvPr/>
        </p:nvSpPr>
        <p:spPr>
          <a:xfrm>
            <a:off x="1053317" y="4936402"/>
            <a:ext cx="1107996" cy="369332"/>
          </a:xfrm>
          <a:prstGeom prst="rect">
            <a:avLst/>
          </a:prstGeom>
          <a:noFill/>
        </p:spPr>
        <p:txBody>
          <a:bodyPr wrap="none" rtlCol="0">
            <a:spAutoFit/>
          </a:bodyPr>
          <a:lstStyle/>
          <a:p>
            <a:r>
              <a:rPr lang="zh-CN" altLang="en-US" dirty="0"/>
              <a:t>公司运营</a:t>
            </a:r>
          </a:p>
        </p:txBody>
      </p:sp>
      <p:sp>
        <p:nvSpPr>
          <p:cNvPr id="10" name="文本框 9">
            <a:extLst>
              <a:ext uri="{FF2B5EF4-FFF2-40B4-BE49-F238E27FC236}">
                <a16:creationId xmlns:a16="http://schemas.microsoft.com/office/drawing/2014/main" id="{3D9532C6-5055-469F-8914-FA17DB0B6523}"/>
              </a:ext>
            </a:extLst>
          </p:cNvPr>
          <p:cNvSpPr txBox="1"/>
          <p:nvPr/>
        </p:nvSpPr>
        <p:spPr>
          <a:xfrm>
            <a:off x="1053317" y="5539502"/>
            <a:ext cx="1107996" cy="369332"/>
          </a:xfrm>
          <a:prstGeom prst="rect">
            <a:avLst/>
          </a:prstGeom>
          <a:noFill/>
        </p:spPr>
        <p:txBody>
          <a:bodyPr wrap="none" rtlCol="0">
            <a:spAutoFit/>
          </a:bodyPr>
          <a:lstStyle/>
          <a:p>
            <a:r>
              <a:rPr lang="zh-CN" altLang="en-US" dirty="0"/>
              <a:t>项目推广</a:t>
            </a:r>
            <a:endParaRPr lang="en-US" altLang="zh-CN" dirty="0"/>
          </a:p>
        </p:txBody>
      </p:sp>
      <p:sp>
        <p:nvSpPr>
          <p:cNvPr id="11" name="文本框 10">
            <a:extLst>
              <a:ext uri="{FF2B5EF4-FFF2-40B4-BE49-F238E27FC236}">
                <a16:creationId xmlns:a16="http://schemas.microsoft.com/office/drawing/2014/main" id="{A046B98A-8A7D-42C0-8F1B-409A47ABF9F9}"/>
              </a:ext>
            </a:extLst>
          </p:cNvPr>
          <p:cNvSpPr txBox="1"/>
          <p:nvPr/>
        </p:nvSpPr>
        <p:spPr>
          <a:xfrm>
            <a:off x="1053317" y="6168016"/>
            <a:ext cx="1107996" cy="369332"/>
          </a:xfrm>
          <a:prstGeom prst="rect">
            <a:avLst/>
          </a:prstGeom>
          <a:noFill/>
        </p:spPr>
        <p:txBody>
          <a:bodyPr wrap="none" rtlCol="0">
            <a:spAutoFit/>
          </a:bodyPr>
          <a:lstStyle/>
          <a:p>
            <a:r>
              <a:rPr lang="zh-CN" altLang="en-US" dirty="0"/>
              <a:t>流动资金</a:t>
            </a:r>
            <a:endParaRPr lang="en-US" altLang="zh-CN" dirty="0"/>
          </a:p>
        </p:txBody>
      </p:sp>
      <p:sp>
        <p:nvSpPr>
          <p:cNvPr id="12" name="文本框 11">
            <a:extLst>
              <a:ext uri="{FF2B5EF4-FFF2-40B4-BE49-F238E27FC236}">
                <a16:creationId xmlns:a16="http://schemas.microsoft.com/office/drawing/2014/main" id="{B5B641F3-52B0-4900-898F-ED8EC5259F06}"/>
              </a:ext>
            </a:extLst>
          </p:cNvPr>
          <p:cNvSpPr txBox="1"/>
          <p:nvPr/>
        </p:nvSpPr>
        <p:spPr>
          <a:xfrm>
            <a:off x="2509585" y="4315702"/>
            <a:ext cx="1659466" cy="369332"/>
          </a:xfrm>
          <a:prstGeom prst="rect">
            <a:avLst/>
          </a:prstGeom>
          <a:noFill/>
        </p:spPr>
        <p:txBody>
          <a:bodyPr wrap="square" rtlCol="0">
            <a:spAutoFit/>
          </a:bodyPr>
          <a:lstStyle/>
          <a:p>
            <a:r>
              <a:rPr lang="en-US" altLang="zh-CN" dirty="0"/>
              <a:t>50%  900</a:t>
            </a:r>
            <a:r>
              <a:rPr lang="zh-CN" altLang="en-US" dirty="0"/>
              <a:t>，</a:t>
            </a:r>
            <a:r>
              <a:rPr lang="en-US" altLang="zh-CN" dirty="0"/>
              <a:t>000</a:t>
            </a:r>
            <a:endParaRPr lang="zh-CN" altLang="en-US" dirty="0"/>
          </a:p>
        </p:txBody>
      </p:sp>
      <p:sp>
        <p:nvSpPr>
          <p:cNvPr id="14" name="文本框 13">
            <a:extLst>
              <a:ext uri="{FF2B5EF4-FFF2-40B4-BE49-F238E27FC236}">
                <a16:creationId xmlns:a16="http://schemas.microsoft.com/office/drawing/2014/main" id="{405AF2E7-1AEF-4DB9-865C-8C3B63470DFC}"/>
              </a:ext>
            </a:extLst>
          </p:cNvPr>
          <p:cNvSpPr txBox="1"/>
          <p:nvPr/>
        </p:nvSpPr>
        <p:spPr>
          <a:xfrm>
            <a:off x="2526150" y="4936402"/>
            <a:ext cx="1659466" cy="369332"/>
          </a:xfrm>
          <a:prstGeom prst="rect">
            <a:avLst/>
          </a:prstGeom>
          <a:noFill/>
        </p:spPr>
        <p:txBody>
          <a:bodyPr wrap="square" rtlCol="0">
            <a:spAutoFit/>
          </a:bodyPr>
          <a:lstStyle/>
          <a:p>
            <a:r>
              <a:rPr lang="en-US" altLang="zh-CN" dirty="0"/>
              <a:t>30%  600</a:t>
            </a:r>
            <a:r>
              <a:rPr lang="zh-CN" altLang="en-US" dirty="0"/>
              <a:t>，</a:t>
            </a:r>
            <a:r>
              <a:rPr lang="en-US" altLang="zh-CN" dirty="0"/>
              <a:t>000</a:t>
            </a:r>
            <a:endParaRPr lang="zh-CN" altLang="en-US" dirty="0"/>
          </a:p>
        </p:txBody>
      </p:sp>
      <p:sp>
        <p:nvSpPr>
          <p:cNvPr id="15" name="文本框 14">
            <a:extLst>
              <a:ext uri="{FF2B5EF4-FFF2-40B4-BE49-F238E27FC236}">
                <a16:creationId xmlns:a16="http://schemas.microsoft.com/office/drawing/2014/main" id="{0C431DFB-CFE1-488D-A0E6-47490B780F0F}"/>
              </a:ext>
            </a:extLst>
          </p:cNvPr>
          <p:cNvSpPr txBox="1"/>
          <p:nvPr/>
        </p:nvSpPr>
        <p:spPr>
          <a:xfrm>
            <a:off x="2476856" y="5539502"/>
            <a:ext cx="1659466" cy="369332"/>
          </a:xfrm>
          <a:prstGeom prst="rect">
            <a:avLst/>
          </a:prstGeom>
          <a:noFill/>
        </p:spPr>
        <p:txBody>
          <a:bodyPr wrap="square" rtlCol="0">
            <a:spAutoFit/>
          </a:bodyPr>
          <a:lstStyle/>
          <a:p>
            <a:r>
              <a:rPr lang="en-US" altLang="zh-CN" dirty="0"/>
              <a:t>10%  300</a:t>
            </a:r>
            <a:r>
              <a:rPr lang="zh-CN" altLang="en-US" dirty="0"/>
              <a:t>，</a:t>
            </a:r>
            <a:r>
              <a:rPr lang="en-US" altLang="zh-CN" dirty="0"/>
              <a:t>000</a:t>
            </a:r>
            <a:endParaRPr lang="zh-CN" altLang="en-US" dirty="0"/>
          </a:p>
        </p:txBody>
      </p:sp>
      <p:sp>
        <p:nvSpPr>
          <p:cNvPr id="18" name="文本框 17">
            <a:extLst>
              <a:ext uri="{FF2B5EF4-FFF2-40B4-BE49-F238E27FC236}">
                <a16:creationId xmlns:a16="http://schemas.microsoft.com/office/drawing/2014/main" id="{B7E3DCED-4C09-46A5-B77E-0C0FBFF40C7D}"/>
              </a:ext>
            </a:extLst>
          </p:cNvPr>
          <p:cNvSpPr txBox="1"/>
          <p:nvPr/>
        </p:nvSpPr>
        <p:spPr>
          <a:xfrm>
            <a:off x="2476856" y="6168016"/>
            <a:ext cx="1659466" cy="369332"/>
          </a:xfrm>
          <a:prstGeom prst="rect">
            <a:avLst/>
          </a:prstGeom>
          <a:noFill/>
        </p:spPr>
        <p:txBody>
          <a:bodyPr wrap="square" rtlCol="0">
            <a:spAutoFit/>
          </a:bodyPr>
          <a:lstStyle/>
          <a:p>
            <a:r>
              <a:rPr lang="en-US" altLang="zh-CN" dirty="0"/>
              <a:t>10%  300</a:t>
            </a:r>
            <a:r>
              <a:rPr lang="zh-CN" altLang="en-US" dirty="0"/>
              <a:t>，</a:t>
            </a:r>
            <a:r>
              <a:rPr lang="en-US" altLang="zh-CN" dirty="0"/>
              <a:t>000</a:t>
            </a:r>
            <a:endParaRPr lang="zh-CN" altLang="en-US" dirty="0"/>
          </a:p>
        </p:txBody>
      </p:sp>
      <p:sp>
        <p:nvSpPr>
          <p:cNvPr id="23" name="弧形 22">
            <a:extLst>
              <a:ext uri="{FF2B5EF4-FFF2-40B4-BE49-F238E27FC236}">
                <a16:creationId xmlns:a16="http://schemas.microsoft.com/office/drawing/2014/main" id="{757858C9-F44B-4EE4-A392-3AB40D895930}"/>
              </a:ext>
            </a:extLst>
          </p:cNvPr>
          <p:cNvSpPr/>
          <p:nvPr/>
        </p:nvSpPr>
        <p:spPr>
          <a:xfrm>
            <a:off x="3385985" y="1920477"/>
            <a:ext cx="2072913" cy="1973420"/>
          </a:xfrm>
          <a:prstGeom prst="arc">
            <a:avLst>
              <a:gd name="adj1" fmla="val 5708053"/>
              <a:gd name="adj2" fmla="val 11622186"/>
            </a:avLst>
          </a:prstGeom>
          <a:noFill/>
          <a:ln w="660400">
            <a:solidFill>
              <a:srgbClr val="A2F4EE"/>
            </a:solidFill>
          </a:ln>
          <a:effectLst>
            <a:outerShdw blurRad="50800" dist="38100" sx="1000" sy="1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5" name="弧形 24">
            <a:extLst>
              <a:ext uri="{FF2B5EF4-FFF2-40B4-BE49-F238E27FC236}">
                <a16:creationId xmlns:a16="http://schemas.microsoft.com/office/drawing/2014/main" id="{5301254C-612B-4B39-ABE8-3E86DEBCE4D8}"/>
              </a:ext>
            </a:extLst>
          </p:cNvPr>
          <p:cNvSpPr/>
          <p:nvPr/>
        </p:nvSpPr>
        <p:spPr>
          <a:xfrm>
            <a:off x="3385985" y="1909267"/>
            <a:ext cx="2072913" cy="1973420"/>
          </a:xfrm>
          <a:prstGeom prst="arc">
            <a:avLst>
              <a:gd name="adj1" fmla="val 11789010"/>
              <a:gd name="adj2" fmla="val 13836839"/>
            </a:avLst>
          </a:prstGeom>
          <a:noFill/>
          <a:ln w="660400">
            <a:solidFill>
              <a:srgbClr val="03E0F8"/>
            </a:solidFill>
          </a:ln>
          <a:effectLst>
            <a:outerShdw blurRad="50800" dist="38100" sx="1000" sy="1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6" name="弧形 25">
            <a:extLst>
              <a:ext uri="{FF2B5EF4-FFF2-40B4-BE49-F238E27FC236}">
                <a16:creationId xmlns:a16="http://schemas.microsoft.com/office/drawing/2014/main" id="{8C220EC3-D38A-47FB-B9DE-32F9A312C8D3}"/>
              </a:ext>
            </a:extLst>
          </p:cNvPr>
          <p:cNvSpPr/>
          <p:nvPr/>
        </p:nvSpPr>
        <p:spPr>
          <a:xfrm>
            <a:off x="3385985" y="1916158"/>
            <a:ext cx="2072913" cy="1973420"/>
          </a:xfrm>
          <a:prstGeom prst="arc">
            <a:avLst>
              <a:gd name="adj1" fmla="val 14061284"/>
              <a:gd name="adj2" fmla="val 16104266"/>
            </a:avLst>
          </a:prstGeom>
          <a:noFill/>
          <a:ln w="660400">
            <a:solidFill>
              <a:srgbClr val="117D75"/>
            </a:solidFill>
          </a:ln>
          <a:effectLst>
            <a:outerShdw blurRad="50800" dist="38100" sx="1000" sy="1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8" name="椭圆 27">
            <a:extLst>
              <a:ext uri="{FF2B5EF4-FFF2-40B4-BE49-F238E27FC236}">
                <a16:creationId xmlns:a16="http://schemas.microsoft.com/office/drawing/2014/main" id="{5C721E0C-6D3B-4092-B9EC-89AF52773D55}"/>
              </a:ext>
            </a:extLst>
          </p:cNvPr>
          <p:cNvSpPr/>
          <p:nvPr/>
        </p:nvSpPr>
        <p:spPr>
          <a:xfrm>
            <a:off x="427524" y="4352201"/>
            <a:ext cx="296334" cy="296334"/>
          </a:xfrm>
          <a:prstGeom prst="ellipse">
            <a:avLst/>
          </a:prstGeom>
          <a:solidFill>
            <a:srgbClr val="00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6A2C384C-3BB0-44E9-8301-C1C5DE27C4C4}"/>
              </a:ext>
            </a:extLst>
          </p:cNvPr>
          <p:cNvSpPr/>
          <p:nvPr/>
        </p:nvSpPr>
        <p:spPr>
          <a:xfrm>
            <a:off x="427524" y="4954448"/>
            <a:ext cx="296334" cy="296334"/>
          </a:xfrm>
          <a:prstGeom prst="ellipse">
            <a:avLst/>
          </a:prstGeom>
          <a:solidFill>
            <a:srgbClr val="A2F4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49CBEF36-74A8-45D4-8F45-0D0B9DE6BFFC}"/>
              </a:ext>
            </a:extLst>
          </p:cNvPr>
          <p:cNvSpPr/>
          <p:nvPr/>
        </p:nvSpPr>
        <p:spPr>
          <a:xfrm>
            <a:off x="427524" y="5576001"/>
            <a:ext cx="296334" cy="296334"/>
          </a:xfrm>
          <a:prstGeom prst="ellipse">
            <a:avLst/>
          </a:prstGeom>
          <a:solidFill>
            <a:srgbClr val="03E0F8"/>
          </a:solidFill>
          <a:ln>
            <a:solidFill>
              <a:srgbClr val="03E0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21A831DF-89DC-43DF-B6E6-AE2E71FDE80D}"/>
              </a:ext>
            </a:extLst>
          </p:cNvPr>
          <p:cNvSpPr/>
          <p:nvPr/>
        </p:nvSpPr>
        <p:spPr>
          <a:xfrm>
            <a:off x="431174" y="6204515"/>
            <a:ext cx="296334" cy="296334"/>
          </a:xfrm>
          <a:prstGeom prst="ellipse">
            <a:avLst/>
          </a:prstGeom>
          <a:solidFill>
            <a:srgbClr val="117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C10B6EC2-6A19-4027-AB92-8B75A1C2D6F0}"/>
              </a:ext>
            </a:extLst>
          </p:cNvPr>
          <p:cNvSpPr/>
          <p:nvPr/>
        </p:nvSpPr>
        <p:spPr>
          <a:xfrm>
            <a:off x="1274223" y="657458"/>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8A315E81-A2D6-FE02-5ADF-A9EA4DDD55B5}"/>
              </a:ext>
            </a:extLst>
          </p:cNvPr>
          <p:cNvSpPr/>
          <p:nvPr/>
        </p:nvSpPr>
        <p:spPr>
          <a:xfrm>
            <a:off x="716225" y="834413"/>
            <a:ext cx="4557786" cy="954107"/>
          </a:xfrm>
          <a:prstGeom prst="rect">
            <a:avLst/>
          </a:prstGeom>
          <a:noFill/>
        </p:spPr>
        <p:txBody>
          <a:bodyPr wrap="square" rtlCol="0">
            <a:spAutoFit/>
          </a:bodyPr>
          <a:lstStyle/>
          <a:p>
            <a:r>
              <a:rPr lang="zh-CN" altLang="en-US" sz="3600" dirty="0">
                <a:solidFill>
                  <a:schemeClr val="tx1">
                    <a:lumMod val="75000"/>
                    <a:lumOff val="25000"/>
                  </a:schemeClr>
                </a:solidFill>
                <a:latin typeface="苹方 特粗" panose="020B0800000000000000" charset="-122"/>
                <a:ea typeface="苹方 特粗" panose="020B0800000000000000" charset="-122"/>
              </a:rPr>
              <a:t>我们的计划是什么？</a:t>
            </a:r>
            <a:endParaRPr lang="en-US" altLang="zh-CN" sz="3600" dirty="0">
              <a:solidFill>
                <a:schemeClr val="tx1">
                  <a:lumMod val="75000"/>
                  <a:lumOff val="25000"/>
                </a:schemeClr>
              </a:solidFill>
              <a:latin typeface="苹方 特粗" panose="020B0800000000000000" charset="-122"/>
              <a:ea typeface="苹方 特粗" panose="020B0800000000000000" charset="-122"/>
            </a:endParaRPr>
          </a:p>
          <a:p>
            <a:r>
              <a:rPr lang="zh-CN" altLang="en-US" sz="2000" dirty="0">
                <a:solidFill>
                  <a:schemeClr val="tx1">
                    <a:lumMod val="75000"/>
                    <a:lumOff val="25000"/>
                  </a:schemeClr>
                </a:solidFill>
                <a:latin typeface="苹方 特粗" panose="020B0800000000000000" charset="-122"/>
                <a:ea typeface="苹方 特粗" panose="020B0800000000000000" charset="-122"/>
              </a:rPr>
              <a:t>融资需求</a:t>
            </a:r>
            <a:endParaRPr lang="en-US" altLang="zh-CN" sz="2000" dirty="0">
              <a:solidFill>
                <a:schemeClr val="tx1">
                  <a:lumMod val="75000"/>
                  <a:lumOff val="25000"/>
                </a:schemeClr>
              </a:solidFill>
              <a:latin typeface="苹方 特粗" panose="020B0800000000000000" charset="-122"/>
              <a:ea typeface="苹方 特粗" panose="020B0800000000000000" charset="-122"/>
            </a:endParaRPr>
          </a:p>
        </p:txBody>
      </p:sp>
      <p:sp>
        <p:nvSpPr>
          <p:cNvPr id="3" name="椭圆 2">
            <a:extLst>
              <a:ext uri="{FF2B5EF4-FFF2-40B4-BE49-F238E27FC236}">
                <a16:creationId xmlns:a16="http://schemas.microsoft.com/office/drawing/2014/main" id="{9055C862-CBA2-589A-8EDD-910C8D2EB495}"/>
              </a:ext>
            </a:extLst>
          </p:cNvPr>
          <p:cNvSpPr/>
          <p:nvPr/>
        </p:nvSpPr>
        <p:spPr>
          <a:xfrm>
            <a:off x="3782845" y="2265035"/>
            <a:ext cx="1433453" cy="13909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A170476A-962C-40D0-B31E-B09F07CCB27D}"/>
              </a:ext>
            </a:extLst>
          </p:cNvPr>
          <p:cNvSpPr txBox="1"/>
          <p:nvPr/>
        </p:nvSpPr>
        <p:spPr>
          <a:xfrm>
            <a:off x="280431" y="2212735"/>
            <a:ext cx="2451194" cy="1197572"/>
          </a:xfrm>
          <a:prstGeom prst="rect">
            <a:avLst/>
          </a:prstGeom>
          <a:noFill/>
        </p:spPr>
        <p:txBody>
          <a:bodyPr wrap="square" rtlCol="0">
            <a:spAutoFit/>
          </a:bodyPr>
          <a:lstStyle/>
          <a:p>
            <a:pPr algn="ctr">
              <a:lnSpc>
                <a:spcPct val="150000"/>
              </a:lnSpc>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计划融资</a:t>
            </a: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lnSpc>
                <a:spcPct val="150000"/>
              </a:lnSpc>
            </a:pP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300</a:t>
            </a:r>
            <a:r>
              <a:rPr lang="zh-CN" altLang="en-US" b="1" dirty="0">
                <a:solidFill>
                  <a:schemeClr val="tx1">
                    <a:lumMod val="75000"/>
                    <a:lumOff val="25000"/>
                  </a:schemeClr>
                </a:solidFill>
                <a:latin typeface="Microsoft YaHei" panose="020B0503020204020204" pitchFamily="34" charset="-122"/>
                <a:ea typeface="Microsoft YaHei" panose="020B0503020204020204" pitchFamily="34" charset="-122"/>
              </a:rPr>
              <a:t>万人民币</a:t>
            </a:r>
            <a:endPar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lnSpc>
                <a:spcPct val="150000"/>
              </a:lnSpc>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出让</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10%~12%</a:t>
            </a:r>
          </a:p>
        </p:txBody>
      </p:sp>
      <p:sp>
        <p:nvSpPr>
          <p:cNvPr id="37" name="文本框 36">
            <a:extLst>
              <a:ext uri="{FF2B5EF4-FFF2-40B4-BE49-F238E27FC236}">
                <a16:creationId xmlns:a16="http://schemas.microsoft.com/office/drawing/2014/main" id="{98E0F968-2C8B-4769-78BE-30091FA3325E}"/>
              </a:ext>
            </a:extLst>
          </p:cNvPr>
          <p:cNvSpPr txBox="1"/>
          <p:nvPr/>
        </p:nvSpPr>
        <p:spPr>
          <a:xfrm>
            <a:off x="3251054" y="2616306"/>
            <a:ext cx="2451194" cy="499624"/>
          </a:xfrm>
          <a:prstGeom prst="rect">
            <a:avLst/>
          </a:prstGeom>
          <a:noFill/>
        </p:spPr>
        <p:txBody>
          <a:bodyPr wrap="square" rtlCol="0">
            <a:spAutoFit/>
          </a:bodyPr>
          <a:lstStyle/>
          <a:p>
            <a:pPr algn="ctr">
              <a:lnSpc>
                <a:spcPct val="150000"/>
              </a:lnSpc>
            </a:pPr>
            <a:r>
              <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资金用途</a:t>
            </a:r>
            <a:endParaRPr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8" name="矩形 24">
            <a:extLst>
              <a:ext uri="{FF2B5EF4-FFF2-40B4-BE49-F238E27FC236}">
                <a16:creationId xmlns:a16="http://schemas.microsoft.com/office/drawing/2014/main" id="{E802F52E-C7EB-E840-3B3B-81A48E04C99E}"/>
              </a:ext>
            </a:extLst>
          </p:cNvPr>
          <p:cNvSpPr/>
          <p:nvPr/>
        </p:nvSpPr>
        <p:spPr>
          <a:xfrm rot="18722783">
            <a:off x="6604757" y="2495836"/>
            <a:ext cx="3165596" cy="2607649"/>
          </a:xfrm>
          <a:custGeom>
            <a:avLst/>
            <a:gdLst>
              <a:gd name="connsiteX0" fmla="*/ 0 w 13677900"/>
              <a:gd name="connsiteY0" fmla="*/ 0 h 1941397"/>
              <a:gd name="connsiteX1" fmla="*/ 13677900 w 13677900"/>
              <a:gd name="connsiteY1" fmla="*/ 0 h 1941397"/>
              <a:gd name="connsiteX2" fmla="*/ 13677900 w 13677900"/>
              <a:gd name="connsiteY2" fmla="*/ 1941397 h 1941397"/>
              <a:gd name="connsiteX3" fmla="*/ 0 w 13677900"/>
              <a:gd name="connsiteY3" fmla="*/ 1941397 h 1941397"/>
              <a:gd name="connsiteX4" fmla="*/ 0 w 13677900"/>
              <a:gd name="connsiteY4" fmla="*/ 0 h 1941397"/>
              <a:gd name="connsiteX0" fmla="*/ 0 w 13677900"/>
              <a:gd name="connsiteY0" fmla="*/ 11087 h 1952484"/>
              <a:gd name="connsiteX1" fmla="*/ 4373417 w 13677900"/>
              <a:gd name="connsiteY1" fmla="*/ 0 h 1952484"/>
              <a:gd name="connsiteX2" fmla="*/ 13677900 w 13677900"/>
              <a:gd name="connsiteY2" fmla="*/ 11087 h 1952484"/>
              <a:gd name="connsiteX3" fmla="*/ 13677900 w 13677900"/>
              <a:gd name="connsiteY3" fmla="*/ 1952484 h 1952484"/>
              <a:gd name="connsiteX4" fmla="*/ 0 w 13677900"/>
              <a:gd name="connsiteY4" fmla="*/ 1952484 h 1952484"/>
              <a:gd name="connsiteX5" fmla="*/ 0 w 13677900"/>
              <a:gd name="connsiteY5" fmla="*/ 11087 h 1952484"/>
              <a:gd name="connsiteX0" fmla="*/ 0 w 13677900"/>
              <a:gd name="connsiteY0" fmla="*/ 11087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6" fmla="*/ 0 w 13677900"/>
              <a:gd name="connsiteY6" fmla="*/ 11087 h 1956402"/>
              <a:gd name="connsiteX0" fmla="*/ 0 w 13677900"/>
              <a:gd name="connsiteY0" fmla="*/ 1952484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0" fmla="*/ 15012 w 9304483"/>
              <a:gd name="connsiteY0" fmla="*/ 1956402 h 1956402"/>
              <a:gd name="connsiteX1" fmla="*/ 0 w 9304483"/>
              <a:gd name="connsiteY1" fmla="*/ 0 h 1956402"/>
              <a:gd name="connsiteX2" fmla="*/ 9304483 w 9304483"/>
              <a:gd name="connsiteY2" fmla="*/ 11087 h 1956402"/>
              <a:gd name="connsiteX3" fmla="*/ 9304483 w 9304483"/>
              <a:gd name="connsiteY3" fmla="*/ 1952484 h 1956402"/>
              <a:gd name="connsiteX4" fmla="*/ 15012 w 9304483"/>
              <a:gd name="connsiteY4" fmla="*/ 1956402 h 195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4483" h="1956402">
                <a:moveTo>
                  <a:pt x="15012" y="1956402"/>
                </a:moveTo>
                <a:lnTo>
                  <a:pt x="0" y="0"/>
                </a:lnTo>
                <a:lnTo>
                  <a:pt x="9304483" y="11087"/>
                </a:lnTo>
                <a:lnTo>
                  <a:pt x="9304483" y="1952484"/>
                </a:lnTo>
                <a:lnTo>
                  <a:pt x="15012" y="1956402"/>
                </a:lnTo>
                <a:close/>
              </a:path>
            </a:pathLst>
          </a:custGeom>
          <a:gradFill flip="none" rotWithShape="1">
            <a:gsLst>
              <a:gs pos="0">
                <a:schemeClr val="bg1">
                  <a:lumMod val="85000"/>
                  <a:alpha val="40000"/>
                </a:schemeClr>
              </a:gs>
              <a:gs pos="73000">
                <a:schemeClr val="bg1">
                  <a:lumMod val="95000"/>
                  <a:alpha val="3000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9" name="弧形 38">
            <a:extLst>
              <a:ext uri="{FF2B5EF4-FFF2-40B4-BE49-F238E27FC236}">
                <a16:creationId xmlns:a16="http://schemas.microsoft.com/office/drawing/2014/main" id="{9ACDF4CE-CB52-475B-DC02-33370D1D418E}"/>
              </a:ext>
            </a:extLst>
          </p:cNvPr>
          <p:cNvSpPr/>
          <p:nvPr/>
        </p:nvSpPr>
        <p:spPr>
          <a:xfrm>
            <a:off x="6294212" y="3792770"/>
            <a:ext cx="2072913" cy="1973420"/>
          </a:xfrm>
          <a:prstGeom prst="arc">
            <a:avLst>
              <a:gd name="adj1" fmla="val 16307486"/>
              <a:gd name="adj2" fmla="val 6338475"/>
            </a:avLst>
          </a:prstGeom>
          <a:noFill/>
          <a:ln w="660400">
            <a:solidFill>
              <a:srgbClr val="6666FF"/>
            </a:solidFill>
          </a:ln>
          <a:effectLst>
            <a:outerShdw blurRad="50800" dist="38100" sx="1000" sy="1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0" name="弧形 39">
            <a:extLst>
              <a:ext uri="{FF2B5EF4-FFF2-40B4-BE49-F238E27FC236}">
                <a16:creationId xmlns:a16="http://schemas.microsoft.com/office/drawing/2014/main" id="{99DFEAAA-C31C-8626-A1E4-4094F9855B7F}"/>
              </a:ext>
            </a:extLst>
          </p:cNvPr>
          <p:cNvSpPr/>
          <p:nvPr/>
        </p:nvSpPr>
        <p:spPr>
          <a:xfrm>
            <a:off x="6294212" y="3803980"/>
            <a:ext cx="2072913" cy="1973420"/>
          </a:xfrm>
          <a:prstGeom prst="arc">
            <a:avLst>
              <a:gd name="adj1" fmla="val 6531934"/>
              <a:gd name="adj2" fmla="val 11622186"/>
            </a:avLst>
          </a:prstGeom>
          <a:noFill/>
          <a:ln w="660400">
            <a:solidFill>
              <a:srgbClr val="FFD5FF"/>
            </a:solidFill>
          </a:ln>
          <a:effectLst>
            <a:outerShdw blurRad="50800" dist="38100" sx="1000" sy="1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1" name="弧形 40">
            <a:extLst>
              <a:ext uri="{FF2B5EF4-FFF2-40B4-BE49-F238E27FC236}">
                <a16:creationId xmlns:a16="http://schemas.microsoft.com/office/drawing/2014/main" id="{060AF8FC-C1C4-1570-0C04-9B633E2E1121}"/>
              </a:ext>
            </a:extLst>
          </p:cNvPr>
          <p:cNvSpPr/>
          <p:nvPr/>
        </p:nvSpPr>
        <p:spPr>
          <a:xfrm>
            <a:off x="6294212" y="3792770"/>
            <a:ext cx="2072913" cy="1973420"/>
          </a:xfrm>
          <a:prstGeom prst="arc">
            <a:avLst>
              <a:gd name="adj1" fmla="val 11789010"/>
              <a:gd name="adj2" fmla="val 13836839"/>
            </a:avLst>
          </a:prstGeom>
          <a:noFill/>
          <a:ln w="660400">
            <a:solidFill>
              <a:srgbClr val="9966FF"/>
            </a:solidFill>
          </a:ln>
          <a:effectLst>
            <a:outerShdw blurRad="50800" dist="38100" sx="1000" sy="1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2" name="弧形 41">
            <a:extLst>
              <a:ext uri="{FF2B5EF4-FFF2-40B4-BE49-F238E27FC236}">
                <a16:creationId xmlns:a16="http://schemas.microsoft.com/office/drawing/2014/main" id="{3DEEC0D3-DABD-1E6E-5EDE-CA104C5F0E42}"/>
              </a:ext>
            </a:extLst>
          </p:cNvPr>
          <p:cNvSpPr/>
          <p:nvPr/>
        </p:nvSpPr>
        <p:spPr>
          <a:xfrm>
            <a:off x="6294212" y="3799661"/>
            <a:ext cx="2072913" cy="1973420"/>
          </a:xfrm>
          <a:prstGeom prst="arc">
            <a:avLst>
              <a:gd name="adj1" fmla="val 14061284"/>
              <a:gd name="adj2" fmla="val 16104266"/>
            </a:avLst>
          </a:prstGeom>
          <a:noFill/>
          <a:ln w="660400">
            <a:solidFill>
              <a:srgbClr val="3399FF"/>
            </a:solidFill>
          </a:ln>
          <a:effectLst>
            <a:outerShdw blurRad="50800" dist="38100" sx="1000" sy="1000" algn="tl" rotWithShape="0">
              <a:prstClr val="black"/>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3" name="椭圆 42">
            <a:extLst>
              <a:ext uri="{FF2B5EF4-FFF2-40B4-BE49-F238E27FC236}">
                <a16:creationId xmlns:a16="http://schemas.microsoft.com/office/drawing/2014/main" id="{76D920A7-78EF-E632-5A5D-D2C8D5EF24B7}"/>
              </a:ext>
            </a:extLst>
          </p:cNvPr>
          <p:cNvSpPr/>
          <p:nvPr/>
        </p:nvSpPr>
        <p:spPr>
          <a:xfrm>
            <a:off x="6691072" y="4148538"/>
            <a:ext cx="1433453" cy="13909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EF781DF0-4F41-D436-4353-286B09058E72}"/>
              </a:ext>
            </a:extLst>
          </p:cNvPr>
          <p:cNvSpPr txBox="1"/>
          <p:nvPr/>
        </p:nvSpPr>
        <p:spPr>
          <a:xfrm>
            <a:off x="6159281" y="4499809"/>
            <a:ext cx="2451194" cy="499624"/>
          </a:xfrm>
          <a:prstGeom prst="rect">
            <a:avLst/>
          </a:prstGeom>
          <a:noFill/>
        </p:spPr>
        <p:txBody>
          <a:bodyPr wrap="square" rtlCol="0">
            <a:spAutoFit/>
          </a:bodyPr>
          <a:lstStyle/>
          <a:p>
            <a:pPr algn="ctr">
              <a:lnSpc>
                <a:spcPct val="150000"/>
              </a:lnSpc>
            </a:pPr>
            <a:r>
              <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股权架构</a:t>
            </a:r>
            <a:endParaRPr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5" name="文本框 44">
            <a:extLst>
              <a:ext uri="{FF2B5EF4-FFF2-40B4-BE49-F238E27FC236}">
                <a16:creationId xmlns:a16="http://schemas.microsoft.com/office/drawing/2014/main" id="{B1B60EFC-E855-6E72-481A-91433D9A1DEB}"/>
              </a:ext>
            </a:extLst>
          </p:cNvPr>
          <p:cNvSpPr txBox="1"/>
          <p:nvPr/>
        </p:nvSpPr>
        <p:spPr>
          <a:xfrm>
            <a:off x="9625568" y="2187802"/>
            <a:ext cx="617477" cy="369332"/>
          </a:xfrm>
          <a:prstGeom prst="rect">
            <a:avLst/>
          </a:prstGeom>
          <a:noFill/>
        </p:spPr>
        <p:txBody>
          <a:bodyPr wrap="none" rtlCol="0">
            <a:spAutoFit/>
          </a:bodyPr>
          <a:lstStyle/>
          <a:p>
            <a:r>
              <a:rPr lang="en-US" altLang="zh-CN" dirty="0"/>
              <a:t>CEO</a:t>
            </a:r>
            <a:endParaRPr lang="zh-CN" altLang="en-US" dirty="0"/>
          </a:p>
        </p:txBody>
      </p:sp>
      <p:sp>
        <p:nvSpPr>
          <p:cNvPr id="46" name="文本框 45">
            <a:extLst>
              <a:ext uri="{FF2B5EF4-FFF2-40B4-BE49-F238E27FC236}">
                <a16:creationId xmlns:a16="http://schemas.microsoft.com/office/drawing/2014/main" id="{E1189E2C-AD63-937F-880F-A05406D7CCCA}"/>
              </a:ext>
            </a:extLst>
          </p:cNvPr>
          <p:cNvSpPr txBox="1"/>
          <p:nvPr/>
        </p:nvSpPr>
        <p:spPr>
          <a:xfrm>
            <a:off x="9679211" y="4077099"/>
            <a:ext cx="877163" cy="369332"/>
          </a:xfrm>
          <a:prstGeom prst="rect">
            <a:avLst/>
          </a:prstGeom>
          <a:noFill/>
        </p:spPr>
        <p:txBody>
          <a:bodyPr wrap="none" rtlCol="0">
            <a:spAutoFit/>
          </a:bodyPr>
          <a:lstStyle/>
          <a:p>
            <a:r>
              <a:rPr lang="zh-CN" altLang="en-US" dirty="0"/>
              <a:t>期权池</a:t>
            </a:r>
          </a:p>
        </p:txBody>
      </p:sp>
      <p:sp>
        <p:nvSpPr>
          <p:cNvPr id="47" name="文本框 46">
            <a:extLst>
              <a:ext uri="{FF2B5EF4-FFF2-40B4-BE49-F238E27FC236}">
                <a16:creationId xmlns:a16="http://schemas.microsoft.com/office/drawing/2014/main" id="{409CE0AE-54F1-E107-417D-1C235B5C15DA}"/>
              </a:ext>
            </a:extLst>
          </p:cNvPr>
          <p:cNvSpPr txBox="1"/>
          <p:nvPr/>
        </p:nvSpPr>
        <p:spPr>
          <a:xfrm>
            <a:off x="9625568" y="2745462"/>
            <a:ext cx="1107996" cy="369332"/>
          </a:xfrm>
          <a:prstGeom prst="rect">
            <a:avLst/>
          </a:prstGeom>
          <a:noFill/>
        </p:spPr>
        <p:txBody>
          <a:bodyPr wrap="none" rtlCol="0">
            <a:spAutoFit/>
          </a:bodyPr>
          <a:lstStyle/>
          <a:p>
            <a:r>
              <a:rPr lang="zh-CN" altLang="en-US" dirty="0"/>
              <a:t>合作团队</a:t>
            </a:r>
            <a:endParaRPr lang="en-US" altLang="zh-CN" dirty="0"/>
          </a:p>
        </p:txBody>
      </p:sp>
      <p:sp>
        <p:nvSpPr>
          <p:cNvPr id="48" name="文本框 47">
            <a:extLst>
              <a:ext uri="{FF2B5EF4-FFF2-40B4-BE49-F238E27FC236}">
                <a16:creationId xmlns:a16="http://schemas.microsoft.com/office/drawing/2014/main" id="{81790B38-E630-3DA4-6D07-50A1756175F1}"/>
              </a:ext>
            </a:extLst>
          </p:cNvPr>
          <p:cNvSpPr txBox="1"/>
          <p:nvPr/>
        </p:nvSpPr>
        <p:spPr>
          <a:xfrm>
            <a:off x="9625568" y="3373976"/>
            <a:ext cx="1338828" cy="369332"/>
          </a:xfrm>
          <a:prstGeom prst="rect">
            <a:avLst/>
          </a:prstGeom>
          <a:noFill/>
        </p:spPr>
        <p:txBody>
          <a:bodyPr wrap="none" rtlCol="0">
            <a:spAutoFit/>
          </a:bodyPr>
          <a:lstStyle/>
          <a:p>
            <a:r>
              <a:rPr lang="zh-CN" altLang="en-US" dirty="0"/>
              <a:t>种子投资人</a:t>
            </a:r>
            <a:endParaRPr lang="en-US" altLang="zh-CN" dirty="0"/>
          </a:p>
        </p:txBody>
      </p:sp>
      <p:sp>
        <p:nvSpPr>
          <p:cNvPr id="49" name="文本框 48">
            <a:extLst>
              <a:ext uri="{FF2B5EF4-FFF2-40B4-BE49-F238E27FC236}">
                <a16:creationId xmlns:a16="http://schemas.microsoft.com/office/drawing/2014/main" id="{5E59F45A-F821-F559-803C-4FF7918945BA}"/>
              </a:ext>
            </a:extLst>
          </p:cNvPr>
          <p:cNvSpPr txBox="1"/>
          <p:nvPr/>
        </p:nvSpPr>
        <p:spPr>
          <a:xfrm>
            <a:off x="11081836" y="2187802"/>
            <a:ext cx="1659466" cy="369332"/>
          </a:xfrm>
          <a:prstGeom prst="rect">
            <a:avLst/>
          </a:prstGeom>
          <a:noFill/>
        </p:spPr>
        <p:txBody>
          <a:bodyPr wrap="square" rtlCol="0">
            <a:spAutoFit/>
          </a:bodyPr>
          <a:lstStyle/>
          <a:p>
            <a:r>
              <a:rPr lang="en-US" altLang="zh-CN" dirty="0"/>
              <a:t>55%</a:t>
            </a:r>
            <a:endParaRPr lang="zh-CN" altLang="en-US" dirty="0"/>
          </a:p>
        </p:txBody>
      </p:sp>
      <p:sp>
        <p:nvSpPr>
          <p:cNvPr id="50" name="文本框 49">
            <a:extLst>
              <a:ext uri="{FF2B5EF4-FFF2-40B4-BE49-F238E27FC236}">
                <a16:creationId xmlns:a16="http://schemas.microsoft.com/office/drawing/2014/main" id="{DF589907-CFD1-6D5D-2A2A-1402D21CB620}"/>
              </a:ext>
            </a:extLst>
          </p:cNvPr>
          <p:cNvSpPr txBox="1"/>
          <p:nvPr/>
        </p:nvSpPr>
        <p:spPr>
          <a:xfrm>
            <a:off x="11098401" y="2808502"/>
            <a:ext cx="1659466" cy="369332"/>
          </a:xfrm>
          <a:prstGeom prst="rect">
            <a:avLst/>
          </a:prstGeom>
          <a:noFill/>
        </p:spPr>
        <p:txBody>
          <a:bodyPr wrap="square" rtlCol="0">
            <a:spAutoFit/>
          </a:bodyPr>
          <a:lstStyle/>
          <a:p>
            <a:r>
              <a:rPr lang="en-US" altLang="zh-CN" dirty="0"/>
              <a:t>25%</a:t>
            </a:r>
            <a:endParaRPr lang="zh-CN" altLang="en-US" dirty="0"/>
          </a:p>
        </p:txBody>
      </p:sp>
      <p:sp>
        <p:nvSpPr>
          <p:cNvPr id="51" name="文本框 50">
            <a:extLst>
              <a:ext uri="{FF2B5EF4-FFF2-40B4-BE49-F238E27FC236}">
                <a16:creationId xmlns:a16="http://schemas.microsoft.com/office/drawing/2014/main" id="{B266AE3B-9C2D-D67F-342E-86A8F7DA9847}"/>
              </a:ext>
            </a:extLst>
          </p:cNvPr>
          <p:cNvSpPr txBox="1"/>
          <p:nvPr/>
        </p:nvSpPr>
        <p:spPr>
          <a:xfrm>
            <a:off x="11049107" y="3411602"/>
            <a:ext cx="1659466" cy="369332"/>
          </a:xfrm>
          <a:prstGeom prst="rect">
            <a:avLst/>
          </a:prstGeom>
          <a:noFill/>
        </p:spPr>
        <p:txBody>
          <a:bodyPr wrap="square" rtlCol="0">
            <a:spAutoFit/>
          </a:bodyPr>
          <a:lstStyle/>
          <a:p>
            <a:r>
              <a:rPr lang="en-US" altLang="zh-CN" dirty="0"/>
              <a:t>10%</a:t>
            </a:r>
            <a:endParaRPr lang="zh-CN" altLang="en-US" dirty="0"/>
          </a:p>
        </p:txBody>
      </p:sp>
      <p:sp>
        <p:nvSpPr>
          <p:cNvPr id="52" name="文本框 51">
            <a:extLst>
              <a:ext uri="{FF2B5EF4-FFF2-40B4-BE49-F238E27FC236}">
                <a16:creationId xmlns:a16="http://schemas.microsoft.com/office/drawing/2014/main" id="{0CF093BF-FF4C-FE0F-4701-618DD82707A7}"/>
              </a:ext>
            </a:extLst>
          </p:cNvPr>
          <p:cNvSpPr txBox="1"/>
          <p:nvPr/>
        </p:nvSpPr>
        <p:spPr>
          <a:xfrm>
            <a:off x="11049107" y="4040116"/>
            <a:ext cx="1659466" cy="369332"/>
          </a:xfrm>
          <a:prstGeom prst="rect">
            <a:avLst/>
          </a:prstGeom>
          <a:noFill/>
        </p:spPr>
        <p:txBody>
          <a:bodyPr wrap="square" rtlCol="0">
            <a:spAutoFit/>
          </a:bodyPr>
          <a:lstStyle/>
          <a:p>
            <a:r>
              <a:rPr lang="en-US" altLang="zh-CN" dirty="0"/>
              <a:t>10%</a:t>
            </a:r>
            <a:endParaRPr lang="zh-CN" altLang="en-US" dirty="0"/>
          </a:p>
        </p:txBody>
      </p:sp>
      <p:sp>
        <p:nvSpPr>
          <p:cNvPr id="53" name="椭圆 52">
            <a:extLst>
              <a:ext uri="{FF2B5EF4-FFF2-40B4-BE49-F238E27FC236}">
                <a16:creationId xmlns:a16="http://schemas.microsoft.com/office/drawing/2014/main" id="{806910D9-A53D-F42B-4863-4B409EF51B02}"/>
              </a:ext>
            </a:extLst>
          </p:cNvPr>
          <p:cNvSpPr/>
          <p:nvPr/>
        </p:nvSpPr>
        <p:spPr>
          <a:xfrm>
            <a:off x="8999775" y="2224301"/>
            <a:ext cx="296334" cy="296334"/>
          </a:xfrm>
          <a:prstGeom prst="ellipse">
            <a:avLst/>
          </a:prstGeom>
          <a:solidFill>
            <a:srgbClr val="66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656C556-4406-D4E4-8144-5E8117B9A9FA}"/>
              </a:ext>
            </a:extLst>
          </p:cNvPr>
          <p:cNvSpPr/>
          <p:nvPr/>
        </p:nvSpPr>
        <p:spPr>
          <a:xfrm>
            <a:off x="8999775" y="2826548"/>
            <a:ext cx="296334" cy="296334"/>
          </a:xfrm>
          <a:prstGeom prst="ellipse">
            <a:avLst/>
          </a:prstGeom>
          <a:solidFill>
            <a:srgbClr val="FF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62E81ED7-4D35-32FA-0429-0AC903BAC88C}"/>
              </a:ext>
            </a:extLst>
          </p:cNvPr>
          <p:cNvSpPr/>
          <p:nvPr/>
        </p:nvSpPr>
        <p:spPr>
          <a:xfrm>
            <a:off x="8999775" y="3448101"/>
            <a:ext cx="296334" cy="296334"/>
          </a:xfrm>
          <a:prstGeom prst="ellipse">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21EA0B23-448A-6B91-96F7-6DBC12C47273}"/>
              </a:ext>
            </a:extLst>
          </p:cNvPr>
          <p:cNvSpPr/>
          <p:nvPr/>
        </p:nvSpPr>
        <p:spPr>
          <a:xfrm>
            <a:off x="9003425" y="4076615"/>
            <a:ext cx="296334" cy="296334"/>
          </a:xfrm>
          <a:prstGeom prst="ellipse">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5584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24">
            <a:extLst>
              <a:ext uri="{FF2B5EF4-FFF2-40B4-BE49-F238E27FC236}">
                <a16:creationId xmlns:a16="http://schemas.microsoft.com/office/drawing/2014/main" id="{32425CF6-526D-17E6-A12B-6A9B84FCD471}"/>
              </a:ext>
            </a:extLst>
          </p:cNvPr>
          <p:cNvSpPr/>
          <p:nvPr/>
        </p:nvSpPr>
        <p:spPr>
          <a:xfrm>
            <a:off x="1068809" y="1934963"/>
            <a:ext cx="10807273" cy="441379"/>
          </a:xfrm>
          <a:custGeom>
            <a:avLst/>
            <a:gdLst>
              <a:gd name="connsiteX0" fmla="*/ 0 w 13677900"/>
              <a:gd name="connsiteY0" fmla="*/ 0 h 1941397"/>
              <a:gd name="connsiteX1" fmla="*/ 13677900 w 13677900"/>
              <a:gd name="connsiteY1" fmla="*/ 0 h 1941397"/>
              <a:gd name="connsiteX2" fmla="*/ 13677900 w 13677900"/>
              <a:gd name="connsiteY2" fmla="*/ 1941397 h 1941397"/>
              <a:gd name="connsiteX3" fmla="*/ 0 w 13677900"/>
              <a:gd name="connsiteY3" fmla="*/ 1941397 h 1941397"/>
              <a:gd name="connsiteX4" fmla="*/ 0 w 13677900"/>
              <a:gd name="connsiteY4" fmla="*/ 0 h 1941397"/>
              <a:gd name="connsiteX0" fmla="*/ 0 w 13677900"/>
              <a:gd name="connsiteY0" fmla="*/ 11087 h 1952484"/>
              <a:gd name="connsiteX1" fmla="*/ 4373417 w 13677900"/>
              <a:gd name="connsiteY1" fmla="*/ 0 h 1952484"/>
              <a:gd name="connsiteX2" fmla="*/ 13677900 w 13677900"/>
              <a:gd name="connsiteY2" fmla="*/ 11087 h 1952484"/>
              <a:gd name="connsiteX3" fmla="*/ 13677900 w 13677900"/>
              <a:gd name="connsiteY3" fmla="*/ 1952484 h 1952484"/>
              <a:gd name="connsiteX4" fmla="*/ 0 w 13677900"/>
              <a:gd name="connsiteY4" fmla="*/ 1952484 h 1952484"/>
              <a:gd name="connsiteX5" fmla="*/ 0 w 13677900"/>
              <a:gd name="connsiteY5" fmla="*/ 11087 h 1952484"/>
              <a:gd name="connsiteX0" fmla="*/ 0 w 13677900"/>
              <a:gd name="connsiteY0" fmla="*/ 11087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6" fmla="*/ 0 w 13677900"/>
              <a:gd name="connsiteY6" fmla="*/ 11087 h 1956402"/>
              <a:gd name="connsiteX0" fmla="*/ 0 w 13677900"/>
              <a:gd name="connsiteY0" fmla="*/ 1952484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0" fmla="*/ 15012 w 9304483"/>
              <a:gd name="connsiteY0" fmla="*/ 1956402 h 1956402"/>
              <a:gd name="connsiteX1" fmla="*/ 0 w 9304483"/>
              <a:gd name="connsiteY1" fmla="*/ 0 h 1956402"/>
              <a:gd name="connsiteX2" fmla="*/ 9304483 w 9304483"/>
              <a:gd name="connsiteY2" fmla="*/ 11087 h 1956402"/>
              <a:gd name="connsiteX3" fmla="*/ 9304483 w 9304483"/>
              <a:gd name="connsiteY3" fmla="*/ 1952484 h 1956402"/>
              <a:gd name="connsiteX4" fmla="*/ 15012 w 9304483"/>
              <a:gd name="connsiteY4" fmla="*/ 1956402 h 195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4483" h="1956402">
                <a:moveTo>
                  <a:pt x="15012" y="1956402"/>
                </a:moveTo>
                <a:lnTo>
                  <a:pt x="0" y="0"/>
                </a:lnTo>
                <a:lnTo>
                  <a:pt x="9304483" y="11087"/>
                </a:lnTo>
                <a:lnTo>
                  <a:pt x="9304483" y="1952484"/>
                </a:lnTo>
                <a:lnTo>
                  <a:pt x="15012" y="1956402"/>
                </a:lnTo>
                <a:close/>
              </a:path>
            </a:pathLst>
          </a:custGeom>
          <a:gradFill flip="none" rotWithShape="1">
            <a:gsLst>
              <a:gs pos="0">
                <a:schemeClr val="bg1">
                  <a:lumMod val="85000"/>
                  <a:alpha val="40000"/>
                </a:schemeClr>
              </a:gs>
              <a:gs pos="73000">
                <a:schemeClr val="bg1">
                  <a:lumMod val="95000"/>
                  <a:alpha val="6200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cxnSp>
        <p:nvCxnSpPr>
          <p:cNvPr id="104" name="Straight Connector 3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4E6417A5-1389-4AB0-B824-430051A4BB98}"/>
              </a:ext>
            </a:extLst>
          </p:cNvPr>
          <p:cNvCxnSpPr>
            <a:cxnSpLocks/>
          </p:cNvCxnSpPr>
          <p:nvPr/>
        </p:nvCxnSpPr>
        <p:spPr>
          <a:xfrm flipV="1">
            <a:off x="10715735" y="3647165"/>
            <a:ext cx="0" cy="775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5" name="Group 3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E51E20A-57B0-46E2-A959-F2EC9B6FCD9E}"/>
              </a:ext>
            </a:extLst>
          </p:cNvPr>
          <p:cNvGrpSpPr/>
          <p:nvPr/>
        </p:nvGrpSpPr>
        <p:grpSpPr>
          <a:xfrm>
            <a:off x="10551328" y="3369158"/>
            <a:ext cx="335158" cy="278007"/>
            <a:chOff x="2375593" y="1919731"/>
            <a:chExt cx="335158" cy="278007"/>
          </a:xfrm>
        </p:grpSpPr>
        <p:sp>
          <p:nvSpPr>
            <p:cNvPr id="106" name="Freeform: Shape 33">
              <a:extLst>
                <a:ext uri="{FF2B5EF4-FFF2-40B4-BE49-F238E27FC236}">
                  <a16:creationId xmlns:a16="http://schemas.microsoft.com/office/drawing/2014/main" id="{AA9DAE1C-832A-46A1-B747-95B0B45CB334}"/>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34">
              <a:extLst>
                <a:ext uri="{FF2B5EF4-FFF2-40B4-BE49-F238E27FC236}">
                  <a16:creationId xmlns:a16="http://schemas.microsoft.com/office/drawing/2014/main" id="{58EE1FBD-9DA1-4C50-AF62-92F8BC0E5BBD}"/>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2" name="Straight Connector 3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75523D8E-F266-482C-BBB1-E590CDD3D986}"/>
              </a:ext>
            </a:extLst>
          </p:cNvPr>
          <p:cNvCxnSpPr>
            <a:cxnSpLocks/>
          </p:cNvCxnSpPr>
          <p:nvPr/>
        </p:nvCxnSpPr>
        <p:spPr>
          <a:xfrm>
            <a:off x="7158765" y="4608827"/>
            <a:ext cx="0" cy="9986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3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E6F28D57-293D-4C5B-9D56-0AEDAEBC64E1}"/>
              </a:ext>
            </a:extLst>
          </p:cNvPr>
          <p:cNvCxnSpPr>
            <a:cxnSpLocks/>
          </p:cNvCxnSpPr>
          <p:nvPr/>
        </p:nvCxnSpPr>
        <p:spPr>
          <a:xfrm>
            <a:off x="5439405" y="4412829"/>
            <a:ext cx="0" cy="775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2" name="Group 3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87A9B567-D340-473B-8BEF-AE658009EDDD}"/>
              </a:ext>
            </a:extLst>
          </p:cNvPr>
          <p:cNvGrpSpPr/>
          <p:nvPr/>
        </p:nvGrpSpPr>
        <p:grpSpPr>
          <a:xfrm flipV="1">
            <a:off x="5274998" y="5188171"/>
            <a:ext cx="335158" cy="278007"/>
            <a:chOff x="2375593" y="1919731"/>
            <a:chExt cx="335158" cy="278007"/>
          </a:xfrm>
        </p:grpSpPr>
        <p:sp>
          <p:nvSpPr>
            <p:cNvPr id="83" name="Freeform: Shape 38">
              <a:extLst>
                <a:ext uri="{FF2B5EF4-FFF2-40B4-BE49-F238E27FC236}">
                  <a16:creationId xmlns:a16="http://schemas.microsoft.com/office/drawing/2014/main" id="{6646C21B-ED22-4350-B6D6-B61E873C1AFD}"/>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39">
              <a:extLst>
                <a:ext uri="{FF2B5EF4-FFF2-40B4-BE49-F238E27FC236}">
                  <a16:creationId xmlns:a16="http://schemas.microsoft.com/office/drawing/2014/main" id="{E0E1FCB7-25C5-4198-88E7-C876F50AF657}"/>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6" name="Straight Connector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04A180C-9930-4816-9AFB-DA009948D817}"/>
              </a:ext>
            </a:extLst>
          </p:cNvPr>
          <p:cNvCxnSpPr>
            <a:cxnSpLocks/>
          </p:cNvCxnSpPr>
          <p:nvPr/>
        </p:nvCxnSpPr>
        <p:spPr>
          <a:xfrm flipV="1">
            <a:off x="4428799" y="3738239"/>
            <a:ext cx="0" cy="775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7" name="Group 2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A784C95F-9705-420D-9F51-A43F9D68C549}"/>
              </a:ext>
            </a:extLst>
          </p:cNvPr>
          <p:cNvGrpSpPr/>
          <p:nvPr/>
        </p:nvGrpSpPr>
        <p:grpSpPr>
          <a:xfrm>
            <a:off x="4264392" y="3460232"/>
            <a:ext cx="335158" cy="278007"/>
            <a:chOff x="2375593" y="1919731"/>
            <a:chExt cx="335158" cy="278007"/>
          </a:xfrm>
        </p:grpSpPr>
        <p:sp>
          <p:nvSpPr>
            <p:cNvPr id="78" name="Freeform: Shape 26">
              <a:extLst>
                <a:ext uri="{FF2B5EF4-FFF2-40B4-BE49-F238E27FC236}">
                  <a16:creationId xmlns:a16="http://schemas.microsoft.com/office/drawing/2014/main" id="{B58FD257-85DF-4873-87F5-F60F1933DB00}"/>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23">
              <a:extLst>
                <a:ext uri="{FF2B5EF4-FFF2-40B4-BE49-F238E27FC236}">
                  <a16:creationId xmlns:a16="http://schemas.microsoft.com/office/drawing/2014/main" id="{71C072A4-4827-4C97-B789-C34B635A15D9}"/>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5BA56576-56CC-4F00-9BBC-9CD88BD767C4}"/>
              </a:ext>
            </a:extLst>
          </p:cNvPr>
          <p:cNvCxnSpPr>
            <a:cxnSpLocks/>
          </p:cNvCxnSpPr>
          <p:nvPr/>
        </p:nvCxnSpPr>
        <p:spPr>
          <a:xfrm flipV="1">
            <a:off x="3231988" y="3404620"/>
            <a:ext cx="0" cy="775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89F71F1D-4278-44D9-8B46-098FCA75B150}"/>
              </a:ext>
            </a:extLst>
          </p:cNvPr>
          <p:cNvSpPr txBox="1"/>
          <p:nvPr/>
        </p:nvSpPr>
        <p:spPr>
          <a:xfrm>
            <a:off x="2507744" y="1687528"/>
            <a:ext cx="671979" cy="369332"/>
          </a:xfrm>
          <a:prstGeom prst="rect">
            <a:avLst/>
          </a:prstGeom>
          <a:noFill/>
        </p:spPr>
        <p:txBody>
          <a:bodyPr wrap="none" rtlCol="0">
            <a:spAutoFit/>
          </a:bodyPr>
          <a:lstStyle/>
          <a:p>
            <a:r>
              <a:rPr lang="en-US" altLang="zh-CN" dirty="0"/>
              <a:t>2023</a:t>
            </a:r>
            <a:endParaRPr lang="zh-CN" altLang="en-US" dirty="0"/>
          </a:p>
        </p:txBody>
      </p:sp>
      <p:sp>
        <p:nvSpPr>
          <p:cNvPr id="5" name="文本框 4">
            <a:extLst>
              <a:ext uri="{FF2B5EF4-FFF2-40B4-BE49-F238E27FC236}">
                <a16:creationId xmlns:a16="http://schemas.microsoft.com/office/drawing/2014/main" id="{35D049EA-5FFF-4443-BE91-70A3B76093C5}"/>
              </a:ext>
            </a:extLst>
          </p:cNvPr>
          <p:cNvSpPr txBox="1"/>
          <p:nvPr/>
        </p:nvSpPr>
        <p:spPr>
          <a:xfrm>
            <a:off x="6031088" y="1691101"/>
            <a:ext cx="671979" cy="369332"/>
          </a:xfrm>
          <a:prstGeom prst="rect">
            <a:avLst/>
          </a:prstGeom>
          <a:noFill/>
        </p:spPr>
        <p:txBody>
          <a:bodyPr wrap="none" rtlCol="0">
            <a:spAutoFit/>
          </a:bodyPr>
          <a:lstStyle/>
          <a:p>
            <a:r>
              <a:rPr lang="en-US" altLang="zh-CN" dirty="0"/>
              <a:t>2024</a:t>
            </a:r>
            <a:endParaRPr lang="zh-CN" altLang="en-US" dirty="0"/>
          </a:p>
        </p:txBody>
      </p:sp>
      <p:sp>
        <p:nvSpPr>
          <p:cNvPr id="6" name="文本框 5">
            <a:extLst>
              <a:ext uri="{FF2B5EF4-FFF2-40B4-BE49-F238E27FC236}">
                <a16:creationId xmlns:a16="http://schemas.microsoft.com/office/drawing/2014/main" id="{D1D2ABF8-12CC-4937-B340-D434A42030F0}"/>
              </a:ext>
            </a:extLst>
          </p:cNvPr>
          <p:cNvSpPr txBox="1"/>
          <p:nvPr/>
        </p:nvSpPr>
        <p:spPr>
          <a:xfrm>
            <a:off x="9801714" y="1687528"/>
            <a:ext cx="671979" cy="369332"/>
          </a:xfrm>
          <a:prstGeom prst="rect">
            <a:avLst/>
          </a:prstGeom>
          <a:noFill/>
        </p:spPr>
        <p:txBody>
          <a:bodyPr wrap="none" rtlCol="0">
            <a:spAutoFit/>
          </a:bodyPr>
          <a:lstStyle/>
          <a:p>
            <a:r>
              <a:rPr lang="en-US" altLang="zh-CN" dirty="0"/>
              <a:t>2025</a:t>
            </a:r>
            <a:endParaRPr lang="zh-CN" altLang="en-US" dirty="0"/>
          </a:p>
        </p:txBody>
      </p:sp>
      <p:sp>
        <p:nvSpPr>
          <p:cNvPr id="7" name="文本框 6">
            <a:extLst>
              <a:ext uri="{FF2B5EF4-FFF2-40B4-BE49-F238E27FC236}">
                <a16:creationId xmlns:a16="http://schemas.microsoft.com/office/drawing/2014/main" id="{BF4CBF62-9610-429E-99BE-49ECABD2C99A}"/>
              </a:ext>
            </a:extLst>
          </p:cNvPr>
          <p:cNvSpPr txBox="1"/>
          <p:nvPr/>
        </p:nvSpPr>
        <p:spPr>
          <a:xfrm>
            <a:off x="5156063" y="2017808"/>
            <a:ext cx="2646878" cy="369332"/>
          </a:xfrm>
          <a:prstGeom prst="rect">
            <a:avLst/>
          </a:prstGeom>
          <a:noFill/>
        </p:spPr>
        <p:txBody>
          <a:bodyPr wrap="none" rtlCol="0">
            <a:spAutoFit/>
          </a:bodyPr>
          <a:lstStyle/>
          <a:p>
            <a:r>
              <a:rPr lang="zh-CN" altLang="en-US" dirty="0"/>
              <a:t>平台运营</a:t>
            </a:r>
            <a:r>
              <a:rPr lang="en-US" altLang="zh-CN" dirty="0"/>
              <a:t>+</a:t>
            </a:r>
            <a:r>
              <a:rPr lang="zh-CN" altLang="en-US" dirty="0"/>
              <a:t>打通销售渠道</a:t>
            </a:r>
          </a:p>
        </p:txBody>
      </p:sp>
      <p:sp>
        <p:nvSpPr>
          <p:cNvPr id="8" name="文本框 7">
            <a:extLst>
              <a:ext uri="{FF2B5EF4-FFF2-40B4-BE49-F238E27FC236}">
                <a16:creationId xmlns:a16="http://schemas.microsoft.com/office/drawing/2014/main" id="{E061775E-63C9-4B7B-AA96-C3FA63ECA375}"/>
              </a:ext>
            </a:extLst>
          </p:cNvPr>
          <p:cNvSpPr txBox="1"/>
          <p:nvPr/>
        </p:nvSpPr>
        <p:spPr>
          <a:xfrm>
            <a:off x="1806528" y="2022823"/>
            <a:ext cx="2185214" cy="369332"/>
          </a:xfrm>
          <a:prstGeom prst="rect">
            <a:avLst/>
          </a:prstGeom>
          <a:noFill/>
        </p:spPr>
        <p:txBody>
          <a:bodyPr wrap="none" rtlCol="0">
            <a:spAutoFit/>
          </a:bodyPr>
          <a:lstStyle/>
          <a:p>
            <a:r>
              <a:rPr lang="zh-CN" altLang="en-US" dirty="0"/>
              <a:t>成熟产品</a:t>
            </a:r>
            <a:r>
              <a:rPr lang="en-US" altLang="zh-CN" dirty="0"/>
              <a:t>+</a:t>
            </a:r>
            <a:r>
              <a:rPr lang="zh-CN" altLang="en-US" dirty="0"/>
              <a:t>示范样板</a:t>
            </a:r>
          </a:p>
        </p:txBody>
      </p:sp>
      <p:sp>
        <p:nvSpPr>
          <p:cNvPr id="9" name="文本框 8">
            <a:extLst>
              <a:ext uri="{FF2B5EF4-FFF2-40B4-BE49-F238E27FC236}">
                <a16:creationId xmlns:a16="http://schemas.microsoft.com/office/drawing/2014/main" id="{DB75CA82-40A2-429D-9BA4-101495713564}"/>
              </a:ext>
            </a:extLst>
          </p:cNvPr>
          <p:cNvSpPr txBox="1"/>
          <p:nvPr/>
        </p:nvSpPr>
        <p:spPr>
          <a:xfrm>
            <a:off x="9051058" y="2022823"/>
            <a:ext cx="2185214" cy="369332"/>
          </a:xfrm>
          <a:prstGeom prst="rect">
            <a:avLst/>
          </a:prstGeom>
          <a:noFill/>
        </p:spPr>
        <p:txBody>
          <a:bodyPr wrap="none" rtlCol="0">
            <a:spAutoFit/>
          </a:bodyPr>
          <a:lstStyle/>
          <a:p>
            <a:r>
              <a:rPr lang="zh-CN" altLang="en-US" dirty="0"/>
              <a:t>增值服务</a:t>
            </a:r>
            <a:r>
              <a:rPr lang="en-US" altLang="zh-CN" dirty="0"/>
              <a:t>+</a:t>
            </a:r>
            <a:r>
              <a:rPr lang="zh-CN" altLang="en-US" dirty="0"/>
              <a:t>场景拓展</a:t>
            </a:r>
          </a:p>
        </p:txBody>
      </p:sp>
      <p:cxnSp>
        <p:nvCxnSpPr>
          <p:cNvPr id="11" name="Straight Connector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4FA75F7B-5F46-4931-9B1D-B57CBD1C41F3}"/>
              </a:ext>
            </a:extLst>
          </p:cNvPr>
          <p:cNvCxnSpPr>
            <a:cxnSpLocks/>
          </p:cNvCxnSpPr>
          <p:nvPr/>
        </p:nvCxnSpPr>
        <p:spPr>
          <a:xfrm flipV="1">
            <a:off x="1487855" y="3721610"/>
            <a:ext cx="0" cy="775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3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9EF2E4C1-7656-47FD-A150-B9B5FF3F3244}"/>
              </a:ext>
            </a:extLst>
          </p:cNvPr>
          <p:cNvCxnSpPr>
            <a:cxnSpLocks/>
          </p:cNvCxnSpPr>
          <p:nvPr/>
        </p:nvCxnSpPr>
        <p:spPr>
          <a:xfrm flipV="1">
            <a:off x="7865495" y="3553362"/>
            <a:ext cx="0" cy="775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3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6232B554-AE00-4E5D-A1D9-86B2C164908B}"/>
              </a:ext>
            </a:extLst>
          </p:cNvPr>
          <p:cNvCxnSpPr>
            <a:cxnSpLocks/>
          </p:cNvCxnSpPr>
          <p:nvPr/>
        </p:nvCxnSpPr>
        <p:spPr>
          <a:xfrm>
            <a:off x="2665514" y="4443725"/>
            <a:ext cx="0" cy="775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4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89F459FD-741F-4CAC-95ED-C809746DC2BD}"/>
              </a:ext>
            </a:extLst>
          </p:cNvPr>
          <p:cNvCxnSpPr>
            <a:cxnSpLocks/>
          </p:cNvCxnSpPr>
          <p:nvPr/>
        </p:nvCxnSpPr>
        <p:spPr>
          <a:xfrm>
            <a:off x="9999449" y="4412689"/>
            <a:ext cx="0" cy="775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tangle: Rounded Corners 4">
            <a:extLst>
              <a:ext uri="{FF2B5EF4-FFF2-40B4-BE49-F238E27FC236}">
                <a16:creationId xmlns:a16="http://schemas.microsoft.com/office/drawing/2014/main" id="{866E924C-4A2B-4781-918C-F25A897BE192}"/>
              </a:ext>
            </a:extLst>
          </p:cNvPr>
          <p:cNvSpPr/>
          <p:nvPr/>
        </p:nvSpPr>
        <p:spPr>
          <a:xfrm>
            <a:off x="5367143" y="4135552"/>
            <a:ext cx="5866552" cy="604684"/>
          </a:xfrm>
          <a:prstGeom prst="roundRect">
            <a:avLst>
              <a:gd name="adj" fmla="val 50000"/>
            </a:avLst>
          </a:prstGeom>
          <a:gradFill>
            <a:gsLst>
              <a:gs pos="100000">
                <a:schemeClr val="tx1">
                  <a:lumMod val="85000"/>
                  <a:lumOff val="15000"/>
                </a:schemeClr>
              </a:gs>
              <a:gs pos="1000">
                <a:srgbClr val="18F5E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8"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FD784DD-372E-4E5B-9AB9-693184274EED}"/>
              </a:ext>
            </a:extLst>
          </p:cNvPr>
          <p:cNvGrpSpPr/>
          <p:nvPr/>
        </p:nvGrpSpPr>
        <p:grpSpPr>
          <a:xfrm>
            <a:off x="3452582" y="4135552"/>
            <a:ext cx="4682013" cy="604684"/>
            <a:chOff x="3486962" y="3747878"/>
            <a:chExt cx="2870939" cy="604684"/>
          </a:xfrm>
        </p:grpSpPr>
        <p:sp>
          <p:nvSpPr>
            <p:cNvPr id="22" name="Rectangle: Rounded Corners 3">
              <a:extLst>
                <a:ext uri="{FF2B5EF4-FFF2-40B4-BE49-F238E27FC236}">
                  <a16:creationId xmlns:a16="http://schemas.microsoft.com/office/drawing/2014/main" id="{30C472A1-CA45-4AEA-AF87-4D3B81CBC676}"/>
                </a:ext>
              </a:extLst>
            </p:cNvPr>
            <p:cNvSpPr/>
            <p:nvPr/>
          </p:nvSpPr>
          <p:spPr>
            <a:xfrm>
              <a:off x="3486962" y="3747878"/>
              <a:ext cx="2816942" cy="604684"/>
            </a:xfrm>
            <a:prstGeom prst="roundRect">
              <a:avLst>
                <a:gd name="adj" fmla="val 50000"/>
              </a:avLst>
            </a:prstGeom>
            <a:gradFill>
              <a:gsLst>
                <a:gs pos="100000">
                  <a:schemeClr val="tx1">
                    <a:lumMod val="85000"/>
                    <a:lumOff val="15000"/>
                  </a:schemeClr>
                </a:gs>
                <a:gs pos="1000">
                  <a:srgbClr val="18F5E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13387132-F585-44C9-855B-3BB476F720C9}"/>
                </a:ext>
              </a:extLst>
            </p:cNvPr>
            <p:cNvSpPr/>
            <p:nvPr/>
          </p:nvSpPr>
          <p:spPr>
            <a:xfrm>
              <a:off x="4102986" y="3880943"/>
              <a:ext cx="2254915" cy="338554"/>
            </a:xfrm>
            <a:prstGeom prst="rect">
              <a:avLst/>
            </a:prstGeom>
          </p:spPr>
          <p:txBody>
            <a:bodyPr wrap="square">
              <a:spAutoFit/>
            </a:bodyPr>
            <a:lstStyle/>
            <a:p>
              <a:r>
                <a:rPr lang="zh-CN" altLang="en-US" sz="1600" dirty="0">
                  <a:solidFill>
                    <a:schemeClr val="bg1"/>
                  </a:solidFill>
                  <a:latin typeface="Raleway" panose="020B0503030101060003" pitchFamily="34" charset="0"/>
                  <a:ea typeface="Open Sans" panose="020B0606030504020204" pitchFamily="34" charset="0"/>
                  <a:cs typeface="Open Sans" panose="020B0606030504020204" pitchFamily="34" charset="0"/>
                </a:rPr>
                <a:t>天使轮：</a:t>
              </a:r>
              <a:r>
                <a:rPr lang="en-US" altLang="zh-CN" sz="1600" dirty="0">
                  <a:solidFill>
                    <a:schemeClr val="bg1"/>
                  </a:solidFill>
                  <a:latin typeface="Raleway" panose="020B0503030101060003" pitchFamily="34" charset="0"/>
                  <a:ea typeface="Open Sans" panose="020B0606030504020204" pitchFamily="34" charset="0"/>
                  <a:cs typeface="Open Sans" panose="020B0606030504020204" pitchFamily="34" charset="0"/>
                </a:rPr>
                <a:t>800</a:t>
              </a:r>
              <a:r>
                <a:rPr lang="zh-CN" altLang="en-US" sz="1600" dirty="0">
                  <a:solidFill>
                    <a:schemeClr val="bg1"/>
                  </a:solidFill>
                  <a:latin typeface="Raleway" panose="020B0503030101060003" pitchFamily="34" charset="0"/>
                  <a:ea typeface="Open Sans" panose="020B0606030504020204" pitchFamily="34" charset="0"/>
                  <a:cs typeface="Open Sans" panose="020B0606030504020204" pitchFamily="34" charset="0"/>
                </a:rPr>
                <a:t>万</a:t>
              </a:r>
              <a:endParaRPr lang="en-US" sz="1600" dirty="0">
                <a:solidFill>
                  <a:schemeClr val="bg1"/>
                </a:solidFill>
                <a:latin typeface="Raleway" panose="020B0503030101060003" pitchFamily="34" charset="0"/>
                <a:ea typeface="Open Sans" panose="020B0606030504020204" pitchFamily="34" charset="0"/>
                <a:cs typeface="Open Sans" panose="020B0606030504020204" pitchFamily="34" charset="0"/>
              </a:endParaRPr>
            </a:p>
          </p:txBody>
        </p:sp>
      </p:grpSp>
      <p:grpSp>
        <p:nvGrpSpPr>
          <p:cNvPr id="24" name="Group 1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5AE0C11A-413B-4350-B52C-33AA6DAD25FE}"/>
              </a:ext>
            </a:extLst>
          </p:cNvPr>
          <p:cNvGrpSpPr/>
          <p:nvPr/>
        </p:nvGrpSpPr>
        <p:grpSpPr>
          <a:xfrm>
            <a:off x="10629894" y="4109281"/>
            <a:ext cx="657227" cy="657227"/>
            <a:chOff x="10340952" y="3100387"/>
            <a:chExt cx="657227" cy="657227"/>
          </a:xfrm>
        </p:grpSpPr>
        <p:sp>
          <p:nvSpPr>
            <p:cNvPr id="25" name="Oval 7">
              <a:extLst>
                <a:ext uri="{FF2B5EF4-FFF2-40B4-BE49-F238E27FC236}">
                  <a16:creationId xmlns:a16="http://schemas.microsoft.com/office/drawing/2014/main" id="{14D72EC1-BB94-4AE0-8E21-8E1B3D869054}"/>
                </a:ext>
              </a:extLst>
            </p:cNvPr>
            <p:cNvSpPr/>
            <p:nvPr/>
          </p:nvSpPr>
          <p:spPr>
            <a:xfrm>
              <a:off x="10340952" y="3100387"/>
              <a:ext cx="657227" cy="657227"/>
            </a:xfrm>
            <a:prstGeom prst="ellipse">
              <a:avLst/>
            </a:prstGeom>
            <a:gradFill>
              <a:gsLst>
                <a:gs pos="100000">
                  <a:schemeClr val="tx1">
                    <a:lumMod val="85000"/>
                    <a:lumOff val="15000"/>
                  </a:schemeClr>
                </a:gs>
                <a:gs pos="1000">
                  <a:srgbClr val="18F5E2"/>
                </a:gs>
              </a:gsLst>
              <a:lin ang="2700000" scaled="0"/>
            </a:gra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9">
              <a:extLst>
                <a:ext uri="{FF2B5EF4-FFF2-40B4-BE49-F238E27FC236}">
                  <a16:creationId xmlns:a16="http://schemas.microsoft.com/office/drawing/2014/main" id="{D76C4073-4847-4696-A774-58FF56F9E5B4}"/>
                </a:ext>
              </a:extLst>
            </p:cNvPr>
            <p:cNvGrpSpPr/>
            <p:nvPr/>
          </p:nvGrpSpPr>
          <p:grpSpPr>
            <a:xfrm>
              <a:off x="10448945" y="3208380"/>
              <a:ext cx="441240" cy="441240"/>
              <a:chOff x="3533775" y="4057650"/>
              <a:chExt cx="217488" cy="217488"/>
            </a:xfrm>
            <a:solidFill>
              <a:schemeClr val="bg1"/>
            </a:solidFill>
          </p:grpSpPr>
          <p:sp>
            <p:nvSpPr>
              <p:cNvPr id="27" name="Freeform 828">
                <a:extLst>
                  <a:ext uri="{FF2B5EF4-FFF2-40B4-BE49-F238E27FC236}">
                    <a16:creationId xmlns:a16="http://schemas.microsoft.com/office/drawing/2014/main" id="{1A794DF6-EC4F-47FC-A220-81B07A32F359}"/>
                  </a:ext>
                </a:extLst>
              </p:cNvPr>
              <p:cNvSpPr>
                <a:spLocks noEditPoints="1"/>
              </p:cNvSpPr>
              <p:nvPr/>
            </p:nvSpPr>
            <p:spPr bwMode="auto">
              <a:xfrm>
                <a:off x="3533775" y="4057650"/>
                <a:ext cx="217488" cy="217488"/>
              </a:xfrm>
              <a:custGeom>
                <a:avLst/>
                <a:gdLst>
                  <a:gd name="T0" fmla="*/ 366 w 731"/>
                  <a:gd name="T1" fmla="*/ 731 h 731"/>
                  <a:gd name="T2" fmla="*/ 731 w 731"/>
                  <a:gd name="T3" fmla="*/ 366 h 731"/>
                  <a:gd name="T4" fmla="*/ 366 w 731"/>
                  <a:gd name="T5" fmla="*/ 0 h 731"/>
                  <a:gd name="T6" fmla="*/ 0 w 731"/>
                  <a:gd name="T7" fmla="*/ 366 h 731"/>
                  <a:gd name="T8" fmla="*/ 366 w 731"/>
                  <a:gd name="T9" fmla="*/ 731 h 731"/>
                  <a:gd name="T10" fmla="*/ 366 w 731"/>
                  <a:gd name="T11" fmla="*/ 30 h 731"/>
                  <a:gd name="T12" fmla="*/ 701 w 731"/>
                  <a:gd name="T13" fmla="*/ 366 h 731"/>
                  <a:gd name="T14" fmla="*/ 366 w 731"/>
                  <a:gd name="T15" fmla="*/ 702 h 731"/>
                  <a:gd name="T16" fmla="*/ 30 w 731"/>
                  <a:gd name="T17" fmla="*/ 366 h 731"/>
                  <a:gd name="T18" fmla="*/ 366 w 731"/>
                  <a:gd name="T19" fmla="*/ 3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731">
                    <a:moveTo>
                      <a:pt x="366" y="731"/>
                    </a:moveTo>
                    <a:cubicBezTo>
                      <a:pt x="567" y="731"/>
                      <a:pt x="731" y="567"/>
                      <a:pt x="731" y="366"/>
                    </a:cubicBezTo>
                    <a:cubicBezTo>
                      <a:pt x="731" y="164"/>
                      <a:pt x="567" y="0"/>
                      <a:pt x="366" y="0"/>
                    </a:cubicBezTo>
                    <a:cubicBezTo>
                      <a:pt x="164" y="0"/>
                      <a:pt x="0" y="164"/>
                      <a:pt x="0" y="366"/>
                    </a:cubicBezTo>
                    <a:cubicBezTo>
                      <a:pt x="0" y="567"/>
                      <a:pt x="164" y="731"/>
                      <a:pt x="366" y="731"/>
                    </a:cubicBezTo>
                    <a:close/>
                    <a:moveTo>
                      <a:pt x="366" y="30"/>
                    </a:moveTo>
                    <a:cubicBezTo>
                      <a:pt x="551" y="30"/>
                      <a:pt x="701" y="180"/>
                      <a:pt x="701" y="366"/>
                    </a:cubicBezTo>
                    <a:cubicBezTo>
                      <a:pt x="701" y="551"/>
                      <a:pt x="551" y="702"/>
                      <a:pt x="366" y="702"/>
                    </a:cubicBezTo>
                    <a:cubicBezTo>
                      <a:pt x="180" y="702"/>
                      <a:pt x="30" y="551"/>
                      <a:pt x="30" y="366"/>
                    </a:cubicBezTo>
                    <a:cubicBezTo>
                      <a:pt x="30" y="180"/>
                      <a:pt x="180" y="30"/>
                      <a:pt x="36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29">
                <a:extLst>
                  <a:ext uri="{FF2B5EF4-FFF2-40B4-BE49-F238E27FC236}">
                    <a16:creationId xmlns:a16="http://schemas.microsoft.com/office/drawing/2014/main" id="{4F7D1431-AE72-4B63-9E45-C5C361EFFE3F}"/>
                  </a:ext>
                </a:extLst>
              </p:cNvPr>
              <p:cNvSpPr>
                <a:spLocks/>
              </p:cNvSpPr>
              <p:nvPr/>
            </p:nvSpPr>
            <p:spPr bwMode="auto">
              <a:xfrm>
                <a:off x="3625850" y="4127500"/>
                <a:ext cx="41275" cy="76200"/>
              </a:xfrm>
              <a:custGeom>
                <a:avLst/>
                <a:gdLst>
                  <a:gd name="T0" fmla="*/ 6 w 142"/>
                  <a:gd name="T1" fmla="*/ 248 h 252"/>
                  <a:gd name="T2" fmla="*/ 16 w 142"/>
                  <a:gd name="T3" fmla="*/ 252 h 252"/>
                  <a:gd name="T4" fmla="*/ 26 w 142"/>
                  <a:gd name="T5" fmla="*/ 248 h 252"/>
                  <a:gd name="T6" fmla="*/ 137 w 142"/>
                  <a:gd name="T7" fmla="*/ 137 h 252"/>
                  <a:gd name="T8" fmla="*/ 142 w 142"/>
                  <a:gd name="T9" fmla="*/ 127 h 252"/>
                  <a:gd name="T10" fmla="*/ 137 w 142"/>
                  <a:gd name="T11" fmla="*/ 116 h 252"/>
                  <a:gd name="T12" fmla="*/ 26 w 142"/>
                  <a:gd name="T13" fmla="*/ 5 h 252"/>
                  <a:gd name="T14" fmla="*/ 6 w 142"/>
                  <a:gd name="T15" fmla="*/ 5 h 252"/>
                  <a:gd name="T16" fmla="*/ 6 w 142"/>
                  <a:gd name="T17" fmla="*/ 26 h 252"/>
                  <a:gd name="T18" fmla="*/ 106 w 142"/>
                  <a:gd name="T19" fmla="*/ 127 h 252"/>
                  <a:gd name="T20" fmla="*/ 6 w 142"/>
                  <a:gd name="T21" fmla="*/ 227 h 252"/>
                  <a:gd name="T22" fmla="*/ 6 w 142"/>
                  <a:gd name="T23" fmla="*/ 24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252">
                    <a:moveTo>
                      <a:pt x="6" y="248"/>
                    </a:moveTo>
                    <a:cubicBezTo>
                      <a:pt x="8" y="251"/>
                      <a:pt x="12" y="252"/>
                      <a:pt x="16" y="252"/>
                    </a:cubicBezTo>
                    <a:cubicBezTo>
                      <a:pt x="20" y="252"/>
                      <a:pt x="24" y="251"/>
                      <a:pt x="26" y="248"/>
                    </a:cubicBezTo>
                    <a:lnTo>
                      <a:pt x="137" y="137"/>
                    </a:lnTo>
                    <a:cubicBezTo>
                      <a:pt x="140" y="134"/>
                      <a:pt x="142" y="131"/>
                      <a:pt x="142" y="127"/>
                    </a:cubicBezTo>
                    <a:cubicBezTo>
                      <a:pt x="142" y="123"/>
                      <a:pt x="140" y="119"/>
                      <a:pt x="137" y="116"/>
                    </a:cubicBezTo>
                    <a:lnTo>
                      <a:pt x="26" y="5"/>
                    </a:lnTo>
                    <a:cubicBezTo>
                      <a:pt x="21" y="0"/>
                      <a:pt x="11" y="0"/>
                      <a:pt x="6" y="5"/>
                    </a:cubicBezTo>
                    <a:cubicBezTo>
                      <a:pt x="0" y="11"/>
                      <a:pt x="0" y="20"/>
                      <a:pt x="6" y="26"/>
                    </a:cubicBezTo>
                    <a:lnTo>
                      <a:pt x="106" y="127"/>
                    </a:lnTo>
                    <a:lnTo>
                      <a:pt x="6" y="227"/>
                    </a:lnTo>
                    <a:cubicBezTo>
                      <a:pt x="0" y="233"/>
                      <a:pt x="0" y="242"/>
                      <a:pt x="6"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 name="Group 8"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50CCD31C-D225-460D-8E64-A66FED6EF73B}"/>
              </a:ext>
            </a:extLst>
          </p:cNvPr>
          <p:cNvGrpSpPr/>
          <p:nvPr/>
        </p:nvGrpSpPr>
        <p:grpSpPr>
          <a:xfrm>
            <a:off x="1159441" y="4135552"/>
            <a:ext cx="2816942" cy="604684"/>
            <a:chOff x="1193821" y="3747878"/>
            <a:chExt cx="2816942" cy="604684"/>
          </a:xfrm>
        </p:grpSpPr>
        <p:sp>
          <p:nvSpPr>
            <p:cNvPr id="30" name="Rectangle: Rounded Corners 2">
              <a:extLst>
                <a:ext uri="{FF2B5EF4-FFF2-40B4-BE49-F238E27FC236}">
                  <a16:creationId xmlns:a16="http://schemas.microsoft.com/office/drawing/2014/main" id="{1B30A98F-D8F5-4EC4-B6B2-1475534D41BC}"/>
                </a:ext>
              </a:extLst>
            </p:cNvPr>
            <p:cNvSpPr/>
            <p:nvPr/>
          </p:nvSpPr>
          <p:spPr>
            <a:xfrm>
              <a:off x="1193821" y="3747878"/>
              <a:ext cx="2816942" cy="604684"/>
            </a:xfrm>
            <a:prstGeom prst="roundRect">
              <a:avLst>
                <a:gd name="adj" fmla="val 50000"/>
              </a:avLst>
            </a:prstGeom>
            <a:gradFill>
              <a:gsLst>
                <a:gs pos="100000">
                  <a:schemeClr val="tx1">
                    <a:lumMod val="85000"/>
                    <a:lumOff val="15000"/>
                  </a:schemeClr>
                </a:gs>
                <a:gs pos="1000">
                  <a:srgbClr val="18F5E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DC5715C2-2DC5-4E7D-9630-BD80AE0C57E8}"/>
                </a:ext>
              </a:extLst>
            </p:cNvPr>
            <p:cNvSpPr/>
            <p:nvPr/>
          </p:nvSpPr>
          <p:spPr>
            <a:xfrm>
              <a:off x="1472535" y="3880943"/>
              <a:ext cx="2422915" cy="338554"/>
            </a:xfrm>
            <a:prstGeom prst="rect">
              <a:avLst/>
            </a:prstGeom>
          </p:spPr>
          <p:txBody>
            <a:bodyPr wrap="square">
              <a:spAutoFit/>
            </a:bodyPr>
            <a:lstStyle/>
            <a:p>
              <a:r>
                <a:rPr lang="zh-CN" altLang="en-US" sz="1600" dirty="0">
                  <a:solidFill>
                    <a:schemeClr val="bg1"/>
                  </a:solidFill>
                  <a:latin typeface="Raleway" panose="020B0503030101060003" pitchFamily="34" charset="0"/>
                  <a:ea typeface="Open Sans" panose="020B0606030504020204" pitchFamily="34" charset="0"/>
                  <a:cs typeface="Open Sans" panose="020B0606030504020204" pitchFamily="34" charset="0"/>
                </a:rPr>
                <a:t>种子轮：</a:t>
              </a:r>
              <a:r>
                <a:rPr lang="en-US" altLang="zh-CN" sz="1600" dirty="0">
                  <a:solidFill>
                    <a:schemeClr val="bg1"/>
                  </a:solidFill>
                  <a:latin typeface="Raleway" panose="020B0503030101060003" pitchFamily="34" charset="0"/>
                  <a:ea typeface="Open Sans" panose="020B0606030504020204" pitchFamily="34" charset="0"/>
                  <a:cs typeface="Open Sans" panose="020B0606030504020204" pitchFamily="34" charset="0"/>
                </a:rPr>
                <a:t>300</a:t>
              </a:r>
              <a:r>
                <a:rPr lang="zh-CN" altLang="en-US" sz="1600" dirty="0">
                  <a:solidFill>
                    <a:schemeClr val="bg1"/>
                  </a:solidFill>
                  <a:latin typeface="Raleway" panose="020B0503030101060003" pitchFamily="34" charset="0"/>
                  <a:ea typeface="Open Sans" panose="020B0606030504020204" pitchFamily="34" charset="0"/>
                  <a:cs typeface="Open Sans" panose="020B0606030504020204" pitchFamily="34" charset="0"/>
                </a:rPr>
                <a:t>万 </a:t>
              </a:r>
              <a:r>
                <a:rPr lang="en-US" altLang="zh-CN" sz="1600" dirty="0">
                  <a:solidFill>
                    <a:schemeClr val="bg1"/>
                  </a:solidFill>
                  <a:latin typeface="Raleway" panose="020B0503030101060003" pitchFamily="34" charset="0"/>
                  <a:ea typeface="Open Sans" panose="020B0606030504020204" pitchFamily="34" charset="0"/>
                  <a:cs typeface="Open Sans" panose="020B0606030504020204" pitchFamily="34" charset="0"/>
                </a:rPr>
                <a:t>10%~12%</a:t>
              </a:r>
              <a:endParaRPr lang="en-US" sz="1600" dirty="0">
                <a:solidFill>
                  <a:schemeClr val="bg1"/>
                </a:solidFill>
                <a:latin typeface="Raleway" panose="020B0503030101060003" pitchFamily="34" charset="0"/>
                <a:ea typeface="Open Sans" panose="020B0606030504020204" pitchFamily="34" charset="0"/>
                <a:cs typeface="Open Sans" panose="020B0606030504020204" pitchFamily="34" charset="0"/>
              </a:endParaRPr>
            </a:p>
          </p:txBody>
        </p:sp>
      </p:grpSp>
      <p:grpSp>
        <p:nvGrpSpPr>
          <p:cNvPr id="32" name="Group 2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6C003031-8381-4703-9603-8D234AA88851}"/>
              </a:ext>
            </a:extLst>
          </p:cNvPr>
          <p:cNvGrpSpPr/>
          <p:nvPr/>
        </p:nvGrpSpPr>
        <p:grpSpPr>
          <a:xfrm>
            <a:off x="1323448" y="3443603"/>
            <a:ext cx="335158" cy="278007"/>
            <a:chOff x="2375593" y="1919731"/>
            <a:chExt cx="335158" cy="278007"/>
          </a:xfrm>
        </p:grpSpPr>
        <p:sp>
          <p:nvSpPr>
            <p:cNvPr id="33" name="Freeform: Shape 26">
              <a:extLst>
                <a:ext uri="{FF2B5EF4-FFF2-40B4-BE49-F238E27FC236}">
                  <a16:creationId xmlns:a16="http://schemas.microsoft.com/office/drawing/2014/main" id="{057B8629-61D6-4E14-8B3E-FA2533F8F24C}"/>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23">
              <a:extLst>
                <a:ext uri="{FF2B5EF4-FFF2-40B4-BE49-F238E27FC236}">
                  <a16:creationId xmlns:a16="http://schemas.microsoft.com/office/drawing/2014/main" id="{D8FEFB8D-92A8-438F-A5D8-F3BAD679DF19}"/>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CB2CCEE6-6D62-4956-8721-A18E4B872050}"/>
              </a:ext>
            </a:extLst>
          </p:cNvPr>
          <p:cNvGrpSpPr/>
          <p:nvPr/>
        </p:nvGrpSpPr>
        <p:grpSpPr>
          <a:xfrm>
            <a:off x="7701088" y="3275355"/>
            <a:ext cx="335158" cy="278007"/>
            <a:chOff x="2375593" y="1919731"/>
            <a:chExt cx="335158" cy="278007"/>
          </a:xfrm>
        </p:grpSpPr>
        <p:sp>
          <p:nvSpPr>
            <p:cNvPr id="36" name="Freeform: Shape 33">
              <a:extLst>
                <a:ext uri="{FF2B5EF4-FFF2-40B4-BE49-F238E27FC236}">
                  <a16:creationId xmlns:a16="http://schemas.microsoft.com/office/drawing/2014/main" id="{8E6C4B2C-2B2F-4DB1-9146-6F1EF1EF7885}"/>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4">
              <a:extLst>
                <a:ext uri="{FF2B5EF4-FFF2-40B4-BE49-F238E27FC236}">
                  <a16:creationId xmlns:a16="http://schemas.microsoft.com/office/drawing/2014/main" id="{B0256B90-2FFB-4E09-A4CF-26C377605CEC}"/>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E7ADFB95-3E21-43A6-BB92-43BD9433419A}"/>
              </a:ext>
            </a:extLst>
          </p:cNvPr>
          <p:cNvGrpSpPr/>
          <p:nvPr/>
        </p:nvGrpSpPr>
        <p:grpSpPr>
          <a:xfrm flipV="1">
            <a:off x="2501107" y="5219067"/>
            <a:ext cx="335158" cy="278007"/>
            <a:chOff x="2375593" y="1919731"/>
            <a:chExt cx="335158" cy="278007"/>
          </a:xfrm>
        </p:grpSpPr>
        <p:sp>
          <p:nvSpPr>
            <p:cNvPr id="39" name="Freeform: Shape 38">
              <a:extLst>
                <a:ext uri="{FF2B5EF4-FFF2-40B4-BE49-F238E27FC236}">
                  <a16:creationId xmlns:a16="http://schemas.microsoft.com/office/drawing/2014/main" id="{59180866-8EDC-4AB4-86D7-06BBA6E24D61}"/>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11B0A45-D458-49DA-AEF5-B74957B68797}"/>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515B1198-2FCF-4BAC-8664-549EA3AB8FF3}"/>
              </a:ext>
            </a:extLst>
          </p:cNvPr>
          <p:cNvGrpSpPr/>
          <p:nvPr/>
        </p:nvGrpSpPr>
        <p:grpSpPr>
          <a:xfrm flipV="1">
            <a:off x="9835042" y="5188031"/>
            <a:ext cx="335158" cy="278007"/>
            <a:chOff x="2375593" y="1919731"/>
            <a:chExt cx="335158" cy="278007"/>
          </a:xfrm>
        </p:grpSpPr>
        <p:sp>
          <p:nvSpPr>
            <p:cNvPr id="42" name="Freeform: Shape 43">
              <a:extLst>
                <a:ext uri="{FF2B5EF4-FFF2-40B4-BE49-F238E27FC236}">
                  <a16:creationId xmlns:a16="http://schemas.microsoft.com/office/drawing/2014/main" id="{901BF0C1-673B-4C09-95C0-DBE80F3244F7}"/>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4">
              <a:extLst>
                <a:ext uri="{FF2B5EF4-FFF2-40B4-BE49-F238E27FC236}">
                  <a16:creationId xmlns:a16="http://schemas.microsoft.com/office/drawing/2014/main" id="{4DA82291-AC59-4668-BED4-244B3C7D1ED5}"/>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8">
            <a:extLst>
              <a:ext uri="{FF2B5EF4-FFF2-40B4-BE49-F238E27FC236}">
                <a16:creationId xmlns:a16="http://schemas.microsoft.com/office/drawing/2014/main" id="{F0906DBB-03C0-489C-AFE1-DF6BF9577F3D}"/>
              </a:ext>
            </a:extLst>
          </p:cNvPr>
          <p:cNvSpPr/>
          <p:nvPr/>
        </p:nvSpPr>
        <p:spPr>
          <a:xfrm>
            <a:off x="1202841" y="2877087"/>
            <a:ext cx="3504165" cy="530530"/>
          </a:xfrm>
          <a:prstGeom prst="rect">
            <a:avLst/>
          </a:prstGeom>
          <a:noFill/>
        </p:spPr>
        <p:txBody>
          <a:bodyPr wrap="square">
            <a:spAutoFit/>
          </a:bodyPr>
          <a:lstStyle/>
          <a:p>
            <a:pPr>
              <a:lnSpc>
                <a:spcPct val="150000"/>
              </a:lnSpc>
              <a:defRPr/>
            </a:pPr>
            <a:r>
              <a:rPr lang="zh-CN" altLang="en-US" sz="1000" dirty="0"/>
              <a:t>产品原型完成</a:t>
            </a:r>
            <a:endParaRPr lang="en-US" altLang="zh-CN" sz="1000" dirty="0"/>
          </a:p>
          <a:p>
            <a:pPr>
              <a:lnSpc>
                <a:spcPct val="150000"/>
              </a:lnSpc>
              <a:defRPr/>
            </a:pPr>
            <a:r>
              <a:rPr lang="en-US" altLang="zh-CN" sz="1000" dirty="0"/>
              <a:t>2022.12. </a:t>
            </a:r>
          </a:p>
        </p:txBody>
      </p:sp>
      <p:sp>
        <p:nvSpPr>
          <p:cNvPr id="57" name="Rectangle 48">
            <a:extLst>
              <a:ext uri="{FF2B5EF4-FFF2-40B4-BE49-F238E27FC236}">
                <a16:creationId xmlns:a16="http://schemas.microsoft.com/office/drawing/2014/main" id="{2979D064-6C0D-4D43-8236-F4C523D70848}"/>
              </a:ext>
            </a:extLst>
          </p:cNvPr>
          <p:cNvSpPr/>
          <p:nvPr/>
        </p:nvSpPr>
        <p:spPr>
          <a:xfrm>
            <a:off x="2306044" y="5479333"/>
            <a:ext cx="1060442" cy="530530"/>
          </a:xfrm>
          <a:prstGeom prst="rect">
            <a:avLst/>
          </a:prstGeom>
          <a:noFill/>
        </p:spPr>
        <p:txBody>
          <a:bodyPr wrap="square">
            <a:spAutoFit/>
          </a:bodyPr>
          <a:lstStyle/>
          <a:p>
            <a:pPr>
              <a:lnSpc>
                <a:spcPct val="150000"/>
              </a:lnSpc>
              <a:defRPr/>
            </a:pPr>
            <a:r>
              <a:rPr lang="zh-CN" altLang="en-US" sz="1000" dirty="0"/>
              <a:t>注册公司</a:t>
            </a:r>
            <a:endParaRPr lang="en-US" altLang="zh-CN" sz="1000" dirty="0"/>
          </a:p>
          <a:p>
            <a:pPr>
              <a:lnSpc>
                <a:spcPct val="150000"/>
              </a:lnSpc>
              <a:defRPr/>
            </a:pPr>
            <a:r>
              <a:rPr lang="en-US" altLang="zh-CN" sz="1000" dirty="0"/>
              <a:t>20223.2</a:t>
            </a:r>
          </a:p>
        </p:txBody>
      </p:sp>
      <p:grpSp>
        <p:nvGrpSpPr>
          <p:cNvPr id="58" name="Group 2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D5677FD2-2408-4159-9022-0344636F446E}"/>
              </a:ext>
            </a:extLst>
          </p:cNvPr>
          <p:cNvGrpSpPr/>
          <p:nvPr/>
        </p:nvGrpSpPr>
        <p:grpSpPr>
          <a:xfrm>
            <a:off x="3068546" y="3136693"/>
            <a:ext cx="335158" cy="278007"/>
            <a:chOff x="2375593" y="1919731"/>
            <a:chExt cx="335158" cy="278007"/>
          </a:xfrm>
        </p:grpSpPr>
        <p:sp>
          <p:nvSpPr>
            <p:cNvPr id="59" name="Freeform: Shape 26">
              <a:extLst>
                <a:ext uri="{FF2B5EF4-FFF2-40B4-BE49-F238E27FC236}">
                  <a16:creationId xmlns:a16="http://schemas.microsoft.com/office/drawing/2014/main" id="{8CC49CA0-9197-42AE-8929-A77EF0D225D1}"/>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23">
              <a:extLst>
                <a:ext uri="{FF2B5EF4-FFF2-40B4-BE49-F238E27FC236}">
                  <a16:creationId xmlns:a16="http://schemas.microsoft.com/office/drawing/2014/main" id="{3C806677-4FD9-4D36-BD78-4BBDA0E757ED}"/>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48">
            <a:extLst>
              <a:ext uri="{FF2B5EF4-FFF2-40B4-BE49-F238E27FC236}">
                <a16:creationId xmlns:a16="http://schemas.microsoft.com/office/drawing/2014/main" id="{42FF3FF2-9A41-4B73-9590-6BB37E9AB395}"/>
              </a:ext>
            </a:extLst>
          </p:cNvPr>
          <p:cNvSpPr/>
          <p:nvPr/>
        </p:nvSpPr>
        <p:spPr>
          <a:xfrm>
            <a:off x="2947939" y="2570177"/>
            <a:ext cx="1120667" cy="530530"/>
          </a:xfrm>
          <a:prstGeom prst="rect">
            <a:avLst/>
          </a:prstGeom>
          <a:noFill/>
        </p:spPr>
        <p:txBody>
          <a:bodyPr wrap="square">
            <a:spAutoFit/>
          </a:bodyPr>
          <a:lstStyle/>
          <a:p>
            <a:pPr>
              <a:lnSpc>
                <a:spcPct val="150000"/>
              </a:lnSpc>
              <a:defRPr/>
            </a:pPr>
            <a:r>
              <a:rPr lang="zh-CN" altLang="en-US" sz="1000" dirty="0"/>
              <a:t>申请产品专利</a:t>
            </a:r>
            <a:r>
              <a:rPr lang="en-US" altLang="zh-CN" sz="1000" dirty="0"/>
              <a:t>2023.3</a:t>
            </a:r>
          </a:p>
        </p:txBody>
      </p:sp>
      <p:cxnSp>
        <p:nvCxnSpPr>
          <p:cNvPr id="67" name="Straight Connector 3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D3719C71-A746-44E9-9F15-C42AB51D046D}"/>
              </a:ext>
            </a:extLst>
          </p:cNvPr>
          <p:cNvCxnSpPr>
            <a:cxnSpLocks/>
          </p:cNvCxnSpPr>
          <p:nvPr/>
        </p:nvCxnSpPr>
        <p:spPr>
          <a:xfrm>
            <a:off x="3861070" y="4740236"/>
            <a:ext cx="0" cy="9986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8" name="Group 3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980DBD64-CE36-435A-A37C-7C21DFAA6A7C}"/>
              </a:ext>
            </a:extLst>
          </p:cNvPr>
          <p:cNvGrpSpPr/>
          <p:nvPr/>
        </p:nvGrpSpPr>
        <p:grpSpPr>
          <a:xfrm flipV="1">
            <a:off x="3696663" y="5738912"/>
            <a:ext cx="335158" cy="278007"/>
            <a:chOff x="2375593" y="1919731"/>
            <a:chExt cx="335158" cy="278007"/>
          </a:xfrm>
        </p:grpSpPr>
        <p:sp>
          <p:nvSpPr>
            <p:cNvPr id="69" name="Freeform: Shape 38">
              <a:extLst>
                <a:ext uri="{FF2B5EF4-FFF2-40B4-BE49-F238E27FC236}">
                  <a16:creationId xmlns:a16="http://schemas.microsoft.com/office/drawing/2014/main" id="{553278C6-1934-4895-8C39-6D3A4B5A3249}"/>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39">
              <a:extLst>
                <a:ext uri="{FF2B5EF4-FFF2-40B4-BE49-F238E27FC236}">
                  <a16:creationId xmlns:a16="http://schemas.microsoft.com/office/drawing/2014/main" id="{214F1228-C2C8-43CD-B77D-61834D0BA46E}"/>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48">
            <a:extLst>
              <a:ext uri="{FF2B5EF4-FFF2-40B4-BE49-F238E27FC236}">
                <a16:creationId xmlns:a16="http://schemas.microsoft.com/office/drawing/2014/main" id="{F96E98E1-A88C-433C-8468-AEE84A6AD258}"/>
              </a:ext>
            </a:extLst>
          </p:cNvPr>
          <p:cNvSpPr/>
          <p:nvPr/>
        </p:nvSpPr>
        <p:spPr>
          <a:xfrm>
            <a:off x="3510464" y="5982431"/>
            <a:ext cx="1309023" cy="530530"/>
          </a:xfrm>
          <a:prstGeom prst="rect">
            <a:avLst/>
          </a:prstGeom>
          <a:noFill/>
        </p:spPr>
        <p:txBody>
          <a:bodyPr wrap="square">
            <a:spAutoFit/>
          </a:bodyPr>
          <a:lstStyle/>
          <a:p>
            <a:pPr>
              <a:lnSpc>
                <a:spcPct val="150000"/>
              </a:lnSpc>
              <a:defRPr/>
            </a:pPr>
            <a:r>
              <a:rPr lang="zh-CN" altLang="en-US" sz="1000" dirty="0"/>
              <a:t>进行产品真人测试</a:t>
            </a:r>
            <a:endParaRPr lang="en-US" altLang="zh-CN" sz="1000" dirty="0"/>
          </a:p>
          <a:p>
            <a:pPr>
              <a:lnSpc>
                <a:spcPct val="150000"/>
              </a:lnSpc>
              <a:defRPr/>
            </a:pPr>
            <a:r>
              <a:rPr lang="en-US" altLang="zh-CN" sz="1000" dirty="0"/>
              <a:t>20223.4</a:t>
            </a:r>
          </a:p>
        </p:txBody>
      </p:sp>
      <p:sp>
        <p:nvSpPr>
          <p:cNvPr id="80" name="Rectangle 48">
            <a:extLst>
              <a:ext uri="{FF2B5EF4-FFF2-40B4-BE49-F238E27FC236}">
                <a16:creationId xmlns:a16="http://schemas.microsoft.com/office/drawing/2014/main" id="{14E598BE-DF0F-4373-A7FC-FE4BEB7AFA59}"/>
              </a:ext>
            </a:extLst>
          </p:cNvPr>
          <p:cNvSpPr/>
          <p:nvPr/>
        </p:nvSpPr>
        <p:spPr>
          <a:xfrm>
            <a:off x="4140421" y="2874090"/>
            <a:ext cx="1120667" cy="530530"/>
          </a:xfrm>
          <a:prstGeom prst="rect">
            <a:avLst/>
          </a:prstGeom>
          <a:noFill/>
        </p:spPr>
        <p:txBody>
          <a:bodyPr wrap="square">
            <a:spAutoFit/>
          </a:bodyPr>
          <a:lstStyle/>
          <a:p>
            <a:pPr>
              <a:lnSpc>
                <a:spcPct val="150000"/>
              </a:lnSpc>
              <a:defRPr/>
            </a:pPr>
            <a:r>
              <a:rPr lang="zh-CN" altLang="en-US" sz="1000" dirty="0"/>
              <a:t>根据反馈修改</a:t>
            </a:r>
            <a:endParaRPr lang="en-US" altLang="zh-CN" sz="1000" dirty="0"/>
          </a:p>
          <a:p>
            <a:pPr>
              <a:lnSpc>
                <a:spcPct val="150000"/>
              </a:lnSpc>
              <a:defRPr/>
            </a:pPr>
            <a:r>
              <a:rPr lang="en-US" altLang="zh-CN" sz="1000" dirty="0"/>
              <a:t>2023.9</a:t>
            </a:r>
          </a:p>
        </p:txBody>
      </p:sp>
      <p:sp>
        <p:nvSpPr>
          <p:cNvPr id="85" name="Rectangle 48">
            <a:extLst>
              <a:ext uri="{FF2B5EF4-FFF2-40B4-BE49-F238E27FC236}">
                <a16:creationId xmlns:a16="http://schemas.microsoft.com/office/drawing/2014/main" id="{5E42E92B-3D80-4437-9981-DF7B5D2B8A4E}"/>
              </a:ext>
            </a:extLst>
          </p:cNvPr>
          <p:cNvSpPr/>
          <p:nvPr/>
        </p:nvSpPr>
        <p:spPr>
          <a:xfrm>
            <a:off x="5149649" y="5497074"/>
            <a:ext cx="1060442" cy="992195"/>
          </a:xfrm>
          <a:prstGeom prst="rect">
            <a:avLst/>
          </a:prstGeom>
          <a:noFill/>
        </p:spPr>
        <p:txBody>
          <a:bodyPr wrap="square">
            <a:spAutoFit/>
          </a:bodyPr>
          <a:lstStyle/>
          <a:p>
            <a:pPr>
              <a:lnSpc>
                <a:spcPct val="150000"/>
              </a:lnSpc>
              <a:defRPr/>
            </a:pPr>
            <a:r>
              <a:rPr lang="zh-CN" altLang="en-US" sz="1000" dirty="0"/>
              <a:t>与残联机构、聋人学校合作推出试用产品</a:t>
            </a:r>
            <a:r>
              <a:rPr lang="en-US" altLang="zh-CN" sz="1000" dirty="0"/>
              <a:t>2024.2</a:t>
            </a:r>
          </a:p>
        </p:txBody>
      </p:sp>
      <p:cxnSp>
        <p:nvCxnSpPr>
          <p:cNvPr id="87" name="Straight Connector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7C304F14-34D1-44CE-A214-05013937B57D}"/>
              </a:ext>
            </a:extLst>
          </p:cNvPr>
          <p:cNvCxnSpPr>
            <a:cxnSpLocks/>
          </p:cNvCxnSpPr>
          <p:nvPr/>
        </p:nvCxnSpPr>
        <p:spPr>
          <a:xfrm flipV="1">
            <a:off x="5874368" y="3362801"/>
            <a:ext cx="0" cy="775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8" name="Group 2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CA09D969-53C7-4AE2-88DE-A17D2BD175DA}"/>
              </a:ext>
            </a:extLst>
          </p:cNvPr>
          <p:cNvGrpSpPr/>
          <p:nvPr/>
        </p:nvGrpSpPr>
        <p:grpSpPr>
          <a:xfrm>
            <a:off x="5710926" y="3094874"/>
            <a:ext cx="335158" cy="278007"/>
            <a:chOff x="2375593" y="1919731"/>
            <a:chExt cx="335158" cy="278007"/>
          </a:xfrm>
        </p:grpSpPr>
        <p:sp>
          <p:nvSpPr>
            <p:cNvPr id="89" name="Freeform: Shape 26">
              <a:extLst>
                <a:ext uri="{FF2B5EF4-FFF2-40B4-BE49-F238E27FC236}">
                  <a16:creationId xmlns:a16="http://schemas.microsoft.com/office/drawing/2014/main" id="{B746B991-B438-4353-A1CB-4243389D50EC}"/>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23">
              <a:extLst>
                <a:ext uri="{FF2B5EF4-FFF2-40B4-BE49-F238E27FC236}">
                  <a16:creationId xmlns:a16="http://schemas.microsoft.com/office/drawing/2014/main" id="{8D1D2505-8940-487E-AEFD-DC183774F4C0}"/>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48">
            <a:extLst>
              <a:ext uri="{FF2B5EF4-FFF2-40B4-BE49-F238E27FC236}">
                <a16:creationId xmlns:a16="http://schemas.microsoft.com/office/drawing/2014/main" id="{8A607943-C051-46B1-AAA9-A9F24FC0C060}"/>
              </a:ext>
            </a:extLst>
          </p:cNvPr>
          <p:cNvSpPr/>
          <p:nvPr/>
        </p:nvSpPr>
        <p:spPr>
          <a:xfrm>
            <a:off x="6587265" y="5867015"/>
            <a:ext cx="1236783" cy="761362"/>
          </a:xfrm>
          <a:prstGeom prst="rect">
            <a:avLst/>
          </a:prstGeom>
          <a:noFill/>
        </p:spPr>
        <p:txBody>
          <a:bodyPr wrap="square">
            <a:spAutoFit/>
          </a:bodyPr>
          <a:lstStyle/>
          <a:p>
            <a:pPr>
              <a:lnSpc>
                <a:spcPct val="150000"/>
              </a:lnSpc>
              <a:defRPr/>
            </a:pPr>
            <a:r>
              <a:rPr lang="zh-CN" altLang="en-US" sz="1000" dirty="0"/>
              <a:t>与生产厂家供应链合作，开始投产</a:t>
            </a:r>
            <a:endParaRPr lang="en-US" altLang="zh-CN" sz="1000" dirty="0"/>
          </a:p>
          <a:p>
            <a:pPr>
              <a:lnSpc>
                <a:spcPct val="150000"/>
              </a:lnSpc>
              <a:defRPr/>
            </a:pPr>
            <a:r>
              <a:rPr lang="en-US" altLang="zh-CN" sz="1000" dirty="0"/>
              <a:t>2024.4</a:t>
            </a:r>
          </a:p>
        </p:txBody>
      </p:sp>
      <p:grpSp>
        <p:nvGrpSpPr>
          <p:cNvPr id="93" name="Group 3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7D2AE1FA-7356-4A2E-A226-7510EF0EC89C}"/>
              </a:ext>
            </a:extLst>
          </p:cNvPr>
          <p:cNvGrpSpPr/>
          <p:nvPr/>
        </p:nvGrpSpPr>
        <p:grpSpPr>
          <a:xfrm flipV="1">
            <a:off x="6994358" y="5607503"/>
            <a:ext cx="335158" cy="278007"/>
            <a:chOff x="2375593" y="1919731"/>
            <a:chExt cx="335158" cy="278007"/>
          </a:xfrm>
        </p:grpSpPr>
        <p:sp>
          <p:nvSpPr>
            <p:cNvPr id="94" name="Freeform: Shape 38">
              <a:extLst>
                <a:ext uri="{FF2B5EF4-FFF2-40B4-BE49-F238E27FC236}">
                  <a16:creationId xmlns:a16="http://schemas.microsoft.com/office/drawing/2014/main" id="{5B95417E-FD64-43ED-B59B-BC03A82AD8E3}"/>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39">
              <a:extLst>
                <a:ext uri="{FF2B5EF4-FFF2-40B4-BE49-F238E27FC236}">
                  <a16:creationId xmlns:a16="http://schemas.microsoft.com/office/drawing/2014/main" id="{9DE07ECB-8ABC-48D7-B68D-8605C70FFBA1}"/>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48">
            <a:extLst>
              <a:ext uri="{FF2B5EF4-FFF2-40B4-BE49-F238E27FC236}">
                <a16:creationId xmlns:a16="http://schemas.microsoft.com/office/drawing/2014/main" id="{50EC0348-1830-4512-9842-D1D07DD15FAB}"/>
              </a:ext>
            </a:extLst>
          </p:cNvPr>
          <p:cNvSpPr/>
          <p:nvPr/>
        </p:nvSpPr>
        <p:spPr>
          <a:xfrm>
            <a:off x="7582798" y="2498237"/>
            <a:ext cx="1309023" cy="761362"/>
          </a:xfrm>
          <a:prstGeom prst="rect">
            <a:avLst/>
          </a:prstGeom>
          <a:noFill/>
        </p:spPr>
        <p:txBody>
          <a:bodyPr wrap="square">
            <a:spAutoFit/>
          </a:bodyPr>
          <a:lstStyle/>
          <a:p>
            <a:pPr>
              <a:lnSpc>
                <a:spcPct val="150000"/>
              </a:lnSpc>
              <a:defRPr/>
            </a:pPr>
            <a:r>
              <a:rPr lang="zh-CN" altLang="en-US" sz="1000" dirty="0"/>
              <a:t>新媒体推广宣传</a:t>
            </a:r>
            <a:endParaRPr lang="en-US" altLang="zh-CN" sz="1000" dirty="0"/>
          </a:p>
          <a:p>
            <a:pPr>
              <a:lnSpc>
                <a:spcPct val="150000"/>
              </a:lnSpc>
              <a:defRPr/>
            </a:pPr>
            <a:r>
              <a:rPr lang="zh-CN" altLang="en-US" sz="1000" dirty="0"/>
              <a:t>开展线下活动</a:t>
            </a:r>
            <a:endParaRPr lang="en-US" altLang="zh-CN" sz="1000" dirty="0"/>
          </a:p>
          <a:p>
            <a:pPr>
              <a:lnSpc>
                <a:spcPct val="150000"/>
              </a:lnSpc>
              <a:defRPr/>
            </a:pPr>
            <a:r>
              <a:rPr lang="en-US" altLang="zh-CN" sz="1000" dirty="0"/>
              <a:t>2024.6</a:t>
            </a:r>
          </a:p>
        </p:txBody>
      </p:sp>
      <p:sp>
        <p:nvSpPr>
          <p:cNvPr id="97" name="Rectangle 48">
            <a:extLst>
              <a:ext uri="{FF2B5EF4-FFF2-40B4-BE49-F238E27FC236}">
                <a16:creationId xmlns:a16="http://schemas.microsoft.com/office/drawing/2014/main" id="{91D6961C-E35B-4A29-823C-4E5702ABB0D7}"/>
              </a:ext>
            </a:extLst>
          </p:cNvPr>
          <p:cNvSpPr/>
          <p:nvPr/>
        </p:nvSpPr>
        <p:spPr>
          <a:xfrm>
            <a:off x="5582048" y="2560773"/>
            <a:ext cx="1120667" cy="530530"/>
          </a:xfrm>
          <a:prstGeom prst="rect">
            <a:avLst/>
          </a:prstGeom>
          <a:noFill/>
        </p:spPr>
        <p:txBody>
          <a:bodyPr wrap="square">
            <a:spAutoFit/>
          </a:bodyPr>
          <a:lstStyle/>
          <a:p>
            <a:pPr>
              <a:lnSpc>
                <a:spcPct val="150000"/>
              </a:lnSpc>
              <a:defRPr/>
            </a:pPr>
            <a:r>
              <a:rPr lang="zh-CN" altLang="en-US" sz="1000" dirty="0"/>
              <a:t>获得生产许可</a:t>
            </a:r>
            <a:r>
              <a:rPr lang="en-US" altLang="zh-CN" sz="1000" dirty="0"/>
              <a:t>2023.9</a:t>
            </a:r>
          </a:p>
        </p:txBody>
      </p:sp>
      <p:cxnSp>
        <p:nvCxnSpPr>
          <p:cNvPr id="98" name="Straight Connector 3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70EDCA73-8E31-4E39-9D2E-3B76DE9A3A89}"/>
              </a:ext>
            </a:extLst>
          </p:cNvPr>
          <p:cNvCxnSpPr>
            <a:cxnSpLocks/>
          </p:cNvCxnSpPr>
          <p:nvPr/>
        </p:nvCxnSpPr>
        <p:spPr>
          <a:xfrm flipV="1">
            <a:off x="9381982" y="3340206"/>
            <a:ext cx="0" cy="7753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9" name="Group 3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1309F433-B436-4D73-BD95-B4A8FE687936}"/>
              </a:ext>
            </a:extLst>
          </p:cNvPr>
          <p:cNvGrpSpPr/>
          <p:nvPr/>
        </p:nvGrpSpPr>
        <p:grpSpPr>
          <a:xfrm>
            <a:off x="9217575" y="3062199"/>
            <a:ext cx="335158" cy="278007"/>
            <a:chOff x="2375593" y="1919731"/>
            <a:chExt cx="335158" cy="278007"/>
          </a:xfrm>
        </p:grpSpPr>
        <p:sp>
          <p:nvSpPr>
            <p:cNvPr id="100" name="Freeform: Shape 33">
              <a:extLst>
                <a:ext uri="{FF2B5EF4-FFF2-40B4-BE49-F238E27FC236}">
                  <a16:creationId xmlns:a16="http://schemas.microsoft.com/office/drawing/2014/main" id="{82A0801D-E8A6-44E9-9B76-88E7975995BE}"/>
                </a:ext>
              </a:extLst>
            </p:cNvPr>
            <p:cNvSpPr/>
            <p:nvPr/>
          </p:nvSpPr>
          <p:spPr>
            <a:xfrm>
              <a:off x="2375593" y="1919731"/>
              <a:ext cx="335158" cy="167578"/>
            </a:xfrm>
            <a:custGeom>
              <a:avLst/>
              <a:gdLst>
                <a:gd name="connsiteX0" fmla="*/ 114941 w 229882"/>
                <a:gd name="connsiteY0" fmla="*/ 0 h 114941"/>
                <a:gd name="connsiteX1" fmla="*/ 229882 w 229882"/>
                <a:gd name="connsiteY1" fmla="*/ 114941 h 114941"/>
                <a:gd name="connsiteX2" fmla="*/ 0 w 229882"/>
                <a:gd name="connsiteY2" fmla="*/ 114941 h 114941"/>
                <a:gd name="connsiteX3" fmla="*/ 114941 w 229882"/>
                <a:gd name="connsiteY3" fmla="*/ 0 h 114941"/>
              </a:gdLst>
              <a:ahLst/>
              <a:cxnLst>
                <a:cxn ang="0">
                  <a:pos x="connsiteX0" y="connsiteY0"/>
                </a:cxn>
                <a:cxn ang="0">
                  <a:pos x="connsiteX1" y="connsiteY1"/>
                </a:cxn>
                <a:cxn ang="0">
                  <a:pos x="connsiteX2" y="connsiteY2"/>
                </a:cxn>
                <a:cxn ang="0">
                  <a:pos x="connsiteX3" y="connsiteY3"/>
                </a:cxn>
              </a:cxnLst>
              <a:rect l="l" t="t" r="r" b="b"/>
              <a:pathLst>
                <a:path w="229882" h="114941">
                  <a:moveTo>
                    <a:pt x="114941" y="0"/>
                  </a:moveTo>
                  <a:cubicBezTo>
                    <a:pt x="178421" y="0"/>
                    <a:pt x="229882" y="51461"/>
                    <a:pt x="229882" y="114941"/>
                  </a:cubicBezTo>
                  <a:lnTo>
                    <a:pt x="0" y="114941"/>
                  </a:lnTo>
                  <a:cubicBezTo>
                    <a:pt x="0" y="51461"/>
                    <a:pt x="51461" y="0"/>
                    <a:pt x="114941" y="0"/>
                  </a:cubicBezTo>
                  <a:close/>
                </a:path>
              </a:pathLst>
            </a:custGeom>
            <a:gradFill>
              <a:gsLst>
                <a:gs pos="100000">
                  <a:schemeClr val="tx1">
                    <a:lumMod val="85000"/>
                    <a:lumOff val="15000"/>
                    <a:alpha val="70000"/>
                  </a:schemeClr>
                </a:gs>
                <a:gs pos="1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34">
              <a:extLst>
                <a:ext uri="{FF2B5EF4-FFF2-40B4-BE49-F238E27FC236}">
                  <a16:creationId xmlns:a16="http://schemas.microsoft.com/office/drawing/2014/main" id="{8764BC98-3263-4A5D-9BE2-EF5CDC16E9F1}"/>
                </a:ext>
              </a:extLst>
            </p:cNvPr>
            <p:cNvSpPr/>
            <p:nvPr/>
          </p:nvSpPr>
          <p:spPr>
            <a:xfrm>
              <a:off x="2428231" y="1967856"/>
              <a:ext cx="229882" cy="2298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Rectangle 48">
            <a:extLst>
              <a:ext uri="{FF2B5EF4-FFF2-40B4-BE49-F238E27FC236}">
                <a16:creationId xmlns:a16="http://schemas.microsoft.com/office/drawing/2014/main" id="{5BB49B20-2808-4106-AE16-ADA350C07EBF}"/>
              </a:ext>
            </a:extLst>
          </p:cNvPr>
          <p:cNvSpPr/>
          <p:nvPr/>
        </p:nvSpPr>
        <p:spPr>
          <a:xfrm>
            <a:off x="10451707" y="2629649"/>
            <a:ext cx="1408620" cy="761362"/>
          </a:xfrm>
          <a:prstGeom prst="rect">
            <a:avLst/>
          </a:prstGeom>
          <a:noFill/>
        </p:spPr>
        <p:txBody>
          <a:bodyPr wrap="square">
            <a:spAutoFit/>
          </a:bodyPr>
          <a:lstStyle/>
          <a:p>
            <a:pPr>
              <a:lnSpc>
                <a:spcPct val="150000"/>
              </a:lnSpc>
              <a:defRPr/>
            </a:pPr>
            <a:r>
              <a:rPr lang="zh-CN" altLang="en-US" sz="1000" dirty="0"/>
              <a:t>打造线上社交生态圈</a:t>
            </a:r>
            <a:endParaRPr lang="en-US" altLang="zh-CN" sz="1000" dirty="0"/>
          </a:p>
          <a:p>
            <a:pPr>
              <a:lnSpc>
                <a:spcPct val="150000"/>
              </a:lnSpc>
              <a:defRPr/>
            </a:pPr>
            <a:r>
              <a:rPr lang="zh-CN" altLang="en-US" sz="1000" dirty="0"/>
              <a:t>扩大影响力</a:t>
            </a:r>
            <a:endParaRPr lang="en-US" altLang="zh-CN" sz="1000" dirty="0"/>
          </a:p>
          <a:p>
            <a:pPr>
              <a:lnSpc>
                <a:spcPct val="150000"/>
              </a:lnSpc>
              <a:defRPr/>
            </a:pPr>
            <a:r>
              <a:rPr lang="en-US" altLang="zh-CN" sz="1000" dirty="0"/>
              <a:t>2025.12</a:t>
            </a:r>
          </a:p>
        </p:txBody>
      </p:sp>
      <p:sp>
        <p:nvSpPr>
          <p:cNvPr id="103" name="Rectangle 48">
            <a:extLst>
              <a:ext uri="{FF2B5EF4-FFF2-40B4-BE49-F238E27FC236}">
                <a16:creationId xmlns:a16="http://schemas.microsoft.com/office/drawing/2014/main" id="{2BD840FA-699D-4809-8B22-5F8E91FCB193}"/>
              </a:ext>
            </a:extLst>
          </p:cNvPr>
          <p:cNvSpPr/>
          <p:nvPr/>
        </p:nvSpPr>
        <p:spPr>
          <a:xfrm>
            <a:off x="9596049" y="5694448"/>
            <a:ext cx="1236783" cy="761362"/>
          </a:xfrm>
          <a:prstGeom prst="rect">
            <a:avLst/>
          </a:prstGeom>
          <a:noFill/>
        </p:spPr>
        <p:txBody>
          <a:bodyPr wrap="square">
            <a:spAutoFit/>
          </a:bodyPr>
          <a:lstStyle/>
          <a:p>
            <a:pPr>
              <a:lnSpc>
                <a:spcPct val="150000"/>
              </a:lnSpc>
              <a:defRPr/>
            </a:pPr>
            <a:r>
              <a:rPr lang="zh-CN" altLang="en-US" sz="1000" dirty="0"/>
              <a:t>细分用户画像</a:t>
            </a:r>
            <a:endParaRPr lang="en-US" altLang="zh-CN" sz="1000" dirty="0"/>
          </a:p>
          <a:p>
            <a:pPr>
              <a:lnSpc>
                <a:spcPct val="150000"/>
              </a:lnSpc>
              <a:defRPr/>
            </a:pPr>
            <a:r>
              <a:rPr lang="zh-CN" altLang="en-US" sz="1000" dirty="0"/>
              <a:t>推出更多产品类型</a:t>
            </a:r>
            <a:endParaRPr lang="en-US" altLang="zh-CN" sz="1000" dirty="0"/>
          </a:p>
          <a:p>
            <a:pPr>
              <a:lnSpc>
                <a:spcPct val="150000"/>
              </a:lnSpc>
              <a:defRPr/>
            </a:pPr>
            <a:r>
              <a:rPr lang="en-US" altLang="zh-CN" sz="1000" dirty="0"/>
              <a:t>2024.4</a:t>
            </a:r>
          </a:p>
        </p:txBody>
      </p:sp>
      <p:sp>
        <p:nvSpPr>
          <p:cNvPr id="112" name="Rectangle 48">
            <a:extLst>
              <a:ext uri="{FF2B5EF4-FFF2-40B4-BE49-F238E27FC236}">
                <a16:creationId xmlns:a16="http://schemas.microsoft.com/office/drawing/2014/main" id="{669D444F-7322-4979-A533-8FEF1B270244}"/>
              </a:ext>
            </a:extLst>
          </p:cNvPr>
          <p:cNvSpPr/>
          <p:nvPr/>
        </p:nvSpPr>
        <p:spPr>
          <a:xfrm>
            <a:off x="9024425" y="2309907"/>
            <a:ext cx="1408620" cy="761362"/>
          </a:xfrm>
          <a:prstGeom prst="rect">
            <a:avLst/>
          </a:prstGeom>
          <a:noFill/>
        </p:spPr>
        <p:txBody>
          <a:bodyPr wrap="square">
            <a:spAutoFit/>
          </a:bodyPr>
          <a:lstStyle/>
          <a:p>
            <a:pPr>
              <a:lnSpc>
                <a:spcPct val="150000"/>
              </a:lnSpc>
              <a:defRPr/>
            </a:pPr>
            <a:r>
              <a:rPr lang="zh-CN" altLang="en-US" sz="1000" dirty="0"/>
              <a:t>铺开销售渠道</a:t>
            </a:r>
            <a:endParaRPr lang="en-US" altLang="zh-CN" sz="1000" dirty="0"/>
          </a:p>
          <a:p>
            <a:pPr>
              <a:lnSpc>
                <a:spcPct val="150000"/>
              </a:lnSpc>
              <a:defRPr/>
            </a:pPr>
            <a:r>
              <a:rPr lang="zh-CN" altLang="en-US" sz="1000" dirty="0"/>
              <a:t>进入销售阶段</a:t>
            </a:r>
            <a:endParaRPr lang="en-US" altLang="zh-CN" sz="1000" dirty="0"/>
          </a:p>
          <a:p>
            <a:pPr>
              <a:lnSpc>
                <a:spcPct val="150000"/>
              </a:lnSpc>
              <a:defRPr/>
            </a:pPr>
            <a:r>
              <a:rPr lang="en-US" altLang="zh-CN" sz="1000" dirty="0"/>
              <a:t>2024.10</a:t>
            </a:r>
          </a:p>
        </p:txBody>
      </p:sp>
      <p:sp>
        <p:nvSpPr>
          <p:cNvPr id="86"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23CA912D-FAA3-7A7C-BAC0-63026D0BCB5D}"/>
              </a:ext>
            </a:extLst>
          </p:cNvPr>
          <p:cNvSpPr/>
          <p:nvPr/>
        </p:nvSpPr>
        <p:spPr>
          <a:xfrm>
            <a:off x="1274223" y="657458"/>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8"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724CC3B4-3E67-84DE-15BF-00FF95632FD1}"/>
              </a:ext>
            </a:extLst>
          </p:cNvPr>
          <p:cNvSpPr/>
          <p:nvPr/>
        </p:nvSpPr>
        <p:spPr>
          <a:xfrm>
            <a:off x="953095" y="767471"/>
            <a:ext cx="4557786" cy="954107"/>
          </a:xfrm>
          <a:prstGeom prst="rect">
            <a:avLst/>
          </a:prstGeom>
          <a:noFill/>
        </p:spPr>
        <p:txBody>
          <a:bodyPr wrap="square" rtlCol="0">
            <a:spAutoFit/>
          </a:bodyPr>
          <a:lstStyle/>
          <a:p>
            <a:r>
              <a:rPr lang="zh-CN" altLang="en-US" sz="3600" dirty="0">
                <a:solidFill>
                  <a:schemeClr val="tx1">
                    <a:lumMod val="75000"/>
                    <a:lumOff val="25000"/>
                  </a:schemeClr>
                </a:solidFill>
                <a:latin typeface="苹方 特粗" panose="020B0800000000000000" charset="-122"/>
                <a:ea typeface="苹方 特粗" panose="020B0800000000000000" charset="-122"/>
              </a:rPr>
              <a:t>三年计划</a:t>
            </a:r>
            <a:endParaRPr lang="en-US" altLang="zh-CN" sz="3600" dirty="0">
              <a:solidFill>
                <a:schemeClr val="tx1">
                  <a:lumMod val="75000"/>
                  <a:lumOff val="25000"/>
                </a:schemeClr>
              </a:solidFill>
              <a:latin typeface="苹方 特粗" panose="020B0800000000000000" charset="-122"/>
              <a:ea typeface="苹方 特粗" panose="020B0800000000000000" charset="-122"/>
            </a:endParaRPr>
          </a:p>
          <a:p>
            <a:r>
              <a:rPr lang="en-US" altLang="zh-CN" sz="2000" dirty="0">
                <a:solidFill>
                  <a:schemeClr val="tx1">
                    <a:lumMod val="75000"/>
                    <a:lumOff val="25000"/>
                  </a:schemeClr>
                </a:solidFill>
                <a:latin typeface="苹方 特粗" panose="020B0800000000000000" charset="-122"/>
                <a:ea typeface="苹方 特粗" panose="020B0800000000000000" charset="-122"/>
              </a:rPr>
              <a:t>Financing Schemes</a:t>
            </a:r>
          </a:p>
        </p:txBody>
      </p:sp>
    </p:spTree>
    <p:extLst>
      <p:ext uri="{BB962C8B-B14F-4D97-AF65-F5344CB8AC3E}">
        <p14:creationId xmlns:p14="http://schemas.microsoft.com/office/powerpoint/2010/main" val="19827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9546AA7-2EBC-C5FE-2EE9-9A9AAC02378C}"/>
              </a:ext>
            </a:extLst>
          </p:cNvPr>
          <p:cNvGrpSpPr/>
          <p:nvPr/>
        </p:nvGrpSpPr>
        <p:grpSpPr>
          <a:xfrm>
            <a:off x="0" y="0"/>
            <a:ext cx="12192000" cy="6858000"/>
            <a:chOff x="0" y="0"/>
            <a:chExt cx="12192000" cy="6858000"/>
          </a:xfrm>
        </p:grpSpPr>
        <p:pic>
          <p:nvPicPr>
            <p:cNvPr id="22" name="PA_图片 6">
              <a:extLst>
                <a:ext uri="{FF2B5EF4-FFF2-40B4-BE49-F238E27FC236}">
                  <a16:creationId xmlns:a16="http://schemas.microsoft.com/office/drawing/2014/main" id="{812C80C7-2582-682B-3B3B-5FC752EFCC39}"/>
                </a:ext>
              </a:extLst>
            </p:cNvPr>
            <p:cNvPicPr>
              <a:picLocks noChangeAspect="1"/>
            </p:cNvPicPr>
            <p:nvPr>
              <p:custDataLst>
                <p:tags r:id="rId9"/>
              </p:custDataLst>
            </p:nvPr>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5A041D55-C4D2-3E66-0DD6-4920C930E9A7}"/>
                </a:ext>
              </a:extLst>
            </p:cNvPr>
            <p:cNvSpPr/>
            <p:nvPr/>
          </p:nvSpPr>
          <p:spPr>
            <a:xfrm>
              <a:off x="3279648" y="0"/>
              <a:ext cx="5730240" cy="1292352"/>
            </a:xfrm>
            <a:prstGeom prst="rect">
              <a:avLst/>
            </a:prstGeom>
            <a:solidFill>
              <a:srgbClr val="010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9" name="图片 18">
            <a:extLst>
              <a:ext uri="{FF2B5EF4-FFF2-40B4-BE49-F238E27FC236}">
                <a16:creationId xmlns:a16="http://schemas.microsoft.com/office/drawing/2014/main" id="{C4B4742A-8F22-F75D-953C-96A5A23E4FBD}"/>
              </a:ext>
            </a:extLst>
          </p:cNvPr>
          <p:cNvPicPr>
            <a:picLocks noChangeAspect="1"/>
          </p:cNvPicPr>
          <p:nvPr/>
        </p:nvPicPr>
        <p:blipFill>
          <a:blip r:embed="rId12">
            <a:alphaModFix amt="2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A_图片 9">
            <a:extLst>
              <a:ext uri="{FF2B5EF4-FFF2-40B4-BE49-F238E27FC236}">
                <a16:creationId xmlns:a16="http://schemas.microsoft.com/office/drawing/2014/main" id="{A3FF88FC-B09D-4FB7-A47D-E09AA0843EBE}"/>
              </a:ext>
            </a:extLst>
          </p:cNvPr>
          <p:cNvPicPr>
            <a:picLocks noChangeAspect="1"/>
          </p:cNvPicPr>
          <p:nvPr>
            <p:custDataLst>
              <p:tags r:id="rId1"/>
            </p:custDataLst>
          </p:nvPr>
        </p:nvPicPr>
        <p:blipFill>
          <a:blip r:embed="rId13"/>
          <a:stretch>
            <a:fillRect/>
          </a:stretch>
        </p:blipFill>
        <p:spPr>
          <a:xfrm>
            <a:off x="10262175" y="1053625"/>
            <a:ext cx="1652159" cy="1365622"/>
          </a:xfrm>
          <a:prstGeom prst="rect">
            <a:avLst/>
          </a:prstGeom>
        </p:spPr>
      </p:pic>
      <p:pic>
        <p:nvPicPr>
          <p:cNvPr id="11" name="PA_图片 10">
            <a:extLst>
              <a:ext uri="{FF2B5EF4-FFF2-40B4-BE49-F238E27FC236}">
                <a16:creationId xmlns:a16="http://schemas.microsoft.com/office/drawing/2014/main" id="{D5770514-10D7-47C8-8DDA-9098689871F0}"/>
              </a:ext>
            </a:extLst>
          </p:cNvPr>
          <p:cNvPicPr>
            <a:picLocks noChangeAspect="1"/>
          </p:cNvPicPr>
          <p:nvPr>
            <p:custDataLst>
              <p:tags r:id="rId2"/>
            </p:custDataLst>
          </p:nvPr>
        </p:nvPicPr>
        <p:blipFill>
          <a:blip r:embed="rId13"/>
          <a:stretch>
            <a:fillRect/>
          </a:stretch>
        </p:blipFill>
        <p:spPr>
          <a:xfrm>
            <a:off x="8608867" y="3983182"/>
            <a:ext cx="1204036" cy="995218"/>
          </a:xfrm>
          <a:prstGeom prst="rect">
            <a:avLst/>
          </a:prstGeom>
        </p:spPr>
      </p:pic>
      <p:pic>
        <p:nvPicPr>
          <p:cNvPr id="12" name="PA_图片 11">
            <a:extLst>
              <a:ext uri="{FF2B5EF4-FFF2-40B4-BE49-F238E27FC236}">
                <a16:creationId xmlns:a16="http://schemas.microsoft.com/office/drawing/2014/main" id="{F51C3F63-CD5B-4F0C-A973-8FC9C532443F}"/>
              </a:ext>
            </a:extLst>
          </p:cNvPr>
          <p:cNvPicPr>
            <a:picLocks noChangeAspect="1"/>
          </p:cNvPicPr>
          <p:nvPr>
            <p:custDataLst>
              <p:tags r:id="rId3"/>
            </p:custDataLst>
          </p:nvPr>
        </p:nvPicPr>
        <p:blipFill>
          <a:blip r:embed="rId13"/>
          <a:stretch>
            <a:fillRect/>
          </a:stretch>
        </p:blipFill>
        <p:spPr>
          <a:xfrm>
            <a:off x="-581316" y="2419247"/>
            <a:ext cx="2559750" cy="2115808"/>
          </a:xfrm>
          <a:prstGeom prst="rect">
            <a:avLst/>
          </a:prstGeom>
        </p:spPr>
      </p:pic>
      <p:pic>
        <p:nvPicPr>
          <p:cNvPr id="13" name="PA_图片 12">
            <a:extLst>
              <a:ext uri="{FF2B5EF4-FFF2-40B4-BE49-F238E27FC236}">
                <a16:creationId xmlns:a16="http://schemas.microsoft.com/office/drawing/2014/main" id="{315E0647-58A8-4014-88A0-6A76723F275F}"/>
              </a:ext>
            </a:extLst>
          </p:cNvPr>
          <p:cNvPicPr>
            <a:picLocks noChangeAspect="1"/>
          </p:cNvPicPr>
          <p:nvPr>
            <p:custDataLst>
              <p:tags r:id="rId4"/>
            </p:custDataLst>
          </p:nvPr>
        </p:nvPicPr>
        <p:blipFill>
          <a:blip r:embed="rId13"/>
          <a:stretch>
            <a:fillRect/>
          </a:stretch>
        </p:blipFill>
        <p:spPr>
          <a:xfrm>
            <a:off x="2766867" y="4677537"/>
            <a:ext cx="1347332" cy="1113662"/>
          </a:xfrm>
          <a:prstGeom prst="rect">
            <a:avLst/>
          </a:prstGeom>
        </p:spPr>
      </p:pic>
      <p:pic>
        <p:nvPicPr>
          <p:cNvPr id="14" name="PA_图片 13">
            <a:extLst>
              <a:ext uri="{FF2B5EF4-FFF2-40B4-BE49-F238E27FC236}">
                <a16:creationId xmlns:a16="http://schemas.microsoft.com/office/drawing/2014/main" id="{27434C6A-A885-40DC-9126-193309DBDF82}"/>
              </a:ext>
            </a:extLst>
          </p:cNvPr>
          <p:cNvPicPr>
            <a:picLocks noChangeAspect="1"/>
          </p:cNvPicPr>
          <p:nvPr>
            <p:custDataLst>
              <p:tags r:id="rId5"/>
            </p:custDataLst>
          </p:nvPr>
        </p:nvPicPr>
        <p:blipFill>
          <a:blip r:embed="rId13"/>
          <a:stretch>
            <a:fillRect/>
          </a:stretch>
        </p:blipFill>
        <p:spPr>
          <a:xfrm>
            <a:off x="2896176" y="238881"/>
            <a:ext cx="1971388" cy="1629487"/>
          </a:xfrm>
          <a:prstGeom prst="rect">
            <a:avLst/>
          </a:prstGeom>
        </p:spPr>
      </p:pic>
      <p:sp>
        <p:nvSpPr>
          <p:cNvPr id="15" name="PA_文本框 14">
            <a:extLst>
              <a:ext uri="{FF2B5EF4-FFF2-40B4-BE49-F238E27FC236}">
                <a16:creationId xmlns:a16="http://schemas.microsoft.com/office/drawing/2014/main" id="{B748A577-F8A1-4345-8D72-FC42F1985803}"/>
              </a:ext>
            </a:extLst>
          </p:cNvPr>
          <p:cNvSpPr txBox="1"/>
          <p:nvPr>
            <p:custDataLst>
              <p:tags r:id="rId6"/>
            </p:custDataLst>
          </p:nvPr>
        </p:nvSpPr>
        <p:spPr>
          <a:xfrm>
            <a:off x="3590222" y="2399642"/>
            <a:ext cx="5109091" cy="1569660"/>
          </a:xfrm>
          <a:prstGeom prst="rect">
            <a:avLst/>
          </a:prstGeom>
          <a:noFill/>
        </p:spPr>
        <p:txBody>
          <a:bodyPr wrap="none" rtlCol="0">
            <a:spAutoFit/>
          </a:bodyPr>
          <a:lstStyle/>
          <a:p>
            <a:r>
              <a:rPr lang="zh-CN" altLang="en-US" sz="9600" b="1" dirty="0">
                <a:gradFill>
                  <a:gsLst>
                    <a:gs pos="9000">
                      <a:srgbClr val="02E0F8"/>
                    </a:gs>
                    <a:gs pos="83000">
                      <a:srgbClr val="24FDA1">
                        <a:alpha val="0"/>
                      </a:srgbClr>
                    </a:gs>
                    <a:gs pos="43000">
                      <a:srgbClr val="24FDA1"/>
                    </a:gs>
                  </a:gsLst>
                  <a:lin ang="5400000" scaled="0"/>
                </a:gradFill>
                <a:latin typeface="Microsoft YaHei" panose="020B0503020204020204" pitchFamily="34" charset="-122"/>
                <a:ea typeface="Microsoft YaHei" panose="020B0503020204020204" pitchFamily="34" charset="-122"/>
              </a:rPr>
              <a:t>谢谢观看</a:t>
            </a:r>
            <a:endParaRPr lang="zh-CN" altLang="en-US" sz="4800" b="1" dirty="0">
              <a:gradFill>
                <a:gsLst>
                  <a:gs pos="9000">
                    <a:srgbClr val="02E0F8"/>
                  </a:gs>
                  <a:gs pos="83000">
                    <a:srgbClr val="24FDA1">
                      <a:alpha val="0"/>
                    </a:srgbClr>
                  </a:gs>
                  <a:gs pos="43000">
                    <a:srgbClr val="24FDA1"/>
                  </a:gs>
                </a:gsLst>
                <a:lin ang="5400000" scaled="0"/>
              </a:gradFill>
              <a:latin typeface="BankGothic Md BT" panose="020B0807020203060204" pitchFamily="34" charset="0"/>
            </a:endParaRPr>
          </a:p>
        </p:txBody>
      </p:sp>
      <p:sp>
        <p:nvSpPr>
          <p:cNvPr id="16" name="PA_圆角矩形 15">
            <a:extLst>
              <a:ext uri="{FF2B5EF4-FFF2-40B4-BE49-F238E27FC236}">
                <a16:creationId xmlns:a16="http://schemas.microsoft.com/office/drawing/2014/main" id="{1D347838-3435-4917-8004-312EEA31D046}"/>
              </a:ext>
            </a:extLst>
          </p:cNvPr>
          <p:cNvSpPr/>
          <p:nvPr>
            <p:custDataLst>
              <p:tags r:id="rId7"/>
            </p:custDataLst>
          </p:nvPr>
        </p:nvSpPr>
        <p:spPr>
          <a:xfrm>
            <a:off x="4221017" y="4326554"/>
            <a:ext cx="3749964" cy="350983"/>
          </a:xfrm>
          <a:prstGeom prst="roundRect">
            <a:avLst>
              <a:gd name="adj" fmla="val 50000"/>
            </a:avLst>
          </a:prstGeom>
          <a:gradFill>
            <a:gsLst>
              <a:gs pos="0">
                <a:srgbClr val="03E0F8"/>
              </a:gs>
              <a:gs pos="100000">
                <a:srgbClr val="25FDA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A_文本框 16">
            <a:extLst>
              <a:ext uri="{FF2B5EF4-FFF2-40B4-BE49-F238E27FC236}">
                <a16:creationId xmlns:a16="http://schemas.microsoft.com/office/drawing/2014/main" id="{BB80F866-4B00-44AB-99CC-67CFA4C0805E}"/>
              </a:ext>
            </a:extLst>
          </p:cNvPr>
          <p:cNvSpPr txBox="1"/>
          <p:nvPr>
            <p:custDataLst>
              <p:tags r:id="rId8"/>
            </p:custDataLst>
          </p:nvPr>
        </p:nvSpPr>
        <p:spPr>
          <a:xfrm>
            <a:off x="4938574" y="4315910"/>
            <a:ext cx="2314851" cy="369332"/>
          </a:xfrm>
          <a:prstGeom prst="rect">
            <a:avLst/>
          </a:prstGeom>
          <a:noFill/>
        </p:spPr>
        <p:txBody>
          <a:bodyPr wrap="square" rtlCol="0">
            <a:spAutoFit/>
          </a:bodyPr>
          <a:lstStyle/>
          <a:p>
            <a:pPr algn="dist"/>
            <a:r>
              <a:rPr lang="zh-CN" altLang="en-US" dirty="0">
                <a:latin typeface="Microsoft YaHei" panose="020B0503020204020204" pitchFamily="34" charset="-122"/>
                <a:ea typeface="Microsoft YaHei" panose="020B0503020204020204" pitchFamily="34" charset="-122"/>
              </a:rPr>
              <a:t>聆听零听</a:t>
            </a:r>
            <a:endParaRPr lang="zh-CN" altLang="en-US" dirty="0">
              <a:solidFill>
                <a:srgbClr val="00004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23823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10"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BE23F068-33C6-EDC2-58F6-83B611B420F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4452443" y="3219450"/>
            <a:ext cx="2914650" cy="3638550"/>
          </a:xfrm>
          <a:prstGeom prst="rect">
            <a:avLst/>
          </a:prstGeom>
        </p:spPr>
      </p:pic>
      <p:pic>
        <p:nvPicPr>
          <p:cNvPr id="48" name="图片占位符 9"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854A28A5-4E17-6845-0992-D334953E59E7}"/>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741174" y="3229527"/>
            <a:ext cx="2914650" cy="3638550"/>
          </a:xfrm>
          <a:prstGeom prst="rect">
            <a:avLst/>
          </a:prstGeom>
        </p:spPr>
      </p:pic>
      <p:sp>
        <p:nvSpPr>
          <p:cNvPr id="49" name="Rectangle: Rounded Corners 23"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6808CBFF-D6D0-95A8-DBB5-2985B43E8B95}"/>
              </a:ext>
            </a:extLst>
          </p:cNvPr>
          <p:cNvSpPr/>
          <p:nvPr/>
        </p:nvSpPr>
        <p:spPr>
          <a:xfrm rot="16200000" flipH="1">
            <a:off x="379224" y="3591477"/>
            <a:ext cx="3638551" cy="2914649"/>
          </a:xfrm>
          <a:prstGeom prst="roundRect">
            <a:avLst>
              <a:gd name="adj" fmla="val 0"/>
            </a:avLst>
          </a:prstGeom>
          <a:gradFill>
            <a:gsLst>
              <a:gs pos="51000">
                <a:srgbClr val="3E6B81">
                  <a:alpha val="65000"/>
                </a:srgbClr>
              </a:gs>
              <a:gs pos="100000">
                <a:schemeClr val="tx1">
                  <a:lumMod val="85000"/>
                  <a:lumOff val="15000"/>
                  <a:alpha val="90000"/>
                </a:schemeClr>
              </a:gs>
              <a:gs pos="1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p:cNvSpPr/>
          <p:nvPr/>
        </p:nvSpPr>
        <p:spPr>
          <a:xfrm>
            <a:off x="2183072" y="2142863"/>
            <a:ext cx="9304483" cy="1921137"/>
          </a:xfrm>
          <a:custGeom>
            <a:avLst/>
            <a:gdLst>
              <a:gd name="connsiteX0" fmla="*/ 0 w 13677900"/>
              <a:gd name="connsiteY0" fmla="*/ 0 h 1941397"/>
              <a:gd name="connsiteX1" fmla="*/ 13677900 w 13677900"/>
              <a:gd name="connsiteY1" fmla="*/ 0 h 1941397"/>
              <a:gd name="connsiteX2" fmla="*/ 13677900 w 13677900"/>
              <a:gd name="connsiteY2" fmla="*/ 1941397 h 1941397"/>
              <a:gd name="connsiteX3" fmla="*/ 0 w 13677900"/>
              <a:gd name="connsiteY3" fmla="*/ 1941397 h 1941397"/>
              <a:gd name="connsiteX4" fmla="*/ 0 w 13677900"/>
              <a:gd name="connsiteY4" fmla="*/ 0 h 1941397"/>
              <a:gd name="connsiteX0" fmla="*/ 0 w 13677900"/>
              <a:gd name="connsiteY0" fmla="*/ 11087 h 1952484"/>
              <a:gd name="connsiteX1" fmla="*/ 4373417 w 13677900"/>
              <a:gd name="connsiteY1" fmla="*/ 0 h 1952484"/>
              <a:gd name="connsiteX2" fmla="*/ 13677900 w 13677900"/>
              <a:gd name="connsiteY2" fmla="*/ 11087 h 1952484"/>
              <a:gd name="connsiteX3" fmla="*/ 13677900 w 13677900"/>
              <a:gd name="connsiteY3" fmla="*/ 1952484 h 1952484"/>
              <a:gd name="connsiteX4" fmla="*/ 0 w 13677900"/>
              <a:gd name="connsiteY4" fmla="*/ 1952484 h 1952484"/>
              <a:gd name="connsiteX5" fmla="*/ 0 w 13677900"/>
              <a:gd name="connsiteY5" fmla="*/ 11087 h 1952484"/>
              <a:gd name="connsiteX0" fmla="*/ 0 w 13677900"/>
              <a:gd name="connsiteY0" fmla="*/ 11087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6" fmla="*/ 0 w 13677900"/>
              <a:gd name="connsiteY6" fmla="*/ 11087 h 1956402"/>
              <a:gd name="connsiteX0" fmla="*/ 0 w 13677900"/>
              <a:gd name="connsiteY0" fmla="*/ 1952484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0" fmla="*/ 15012 w 9304483"/>
              <a:gd name="connsiteY0" fmla="*/ 1956402 h 1956402"/>
              <a:gd name="connsiteX1" fmla="*/ 0 w 9304483"/>
              <a:gd name="connsiteY1" fmla="*/ 0 h 1956402"/>
              <a:gd name="connsiteX2" fmla="*/ 9304483 w 9304483"/>
              <a:gd name="connsiteY2" fmla="*/ 11087 h 1956402"/>
              <a:gd name="connsiteX3" fmla="*/ 9304483 w 9304483"/>
              <a:gd name="connsiteY3" fmla="*/ 1952484 h 1956402"/>
              <a:gd name="connsiteX4" fmla="*/ 15012 w 9304483"/>
              <a:gd name="connsiteY4" fmla="*/ 1956402 h 195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4483" h="1956402">
                <a:moveTo>
                  <a:pt x="15012" y="1956402"/>
                </a:moveTo>
                <a:lnTo>
                  <a:pt x="0" y="0"/>
                </a:lnTo>
                <a:lnTo>
                  <a:pt x="9304483" y="11087"/>
                </a:lnTo>
                <a:lnTo>
                  <a:pt x="9304483" y="1952484"/>
                </a:lnTo>
                <a:lnTo>
                  <a:pt x="15012" y="1956402"/>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0"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2D740782-151C-2C37-D3A8-6AF4C86E9DA6}"/>
              </a:ext>
            </a:extLst>
          </p:cNvPr>
          <p:cNvSpPr/>
          <p:nvPr/>
        </p:nvSpPr>
        <p:spPr>
          <a:xfrm>
            <a:off x="1274223" y="657458"/>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37027FCC-22C2-817B-E953-12DCB4A0F7AB}"/>
              </a:ext>
            </a:extLst>
          </p:cNvPr>
          <p:cNvSpPr/>
          <p:nvPr/>
        </p:nvSpPr>
        <p:spPr>
          <a:xfrm>
            <a:off x="716225" y="834413"/>
            <a:ext cx="4557786" cy="646331"/>
          </a:xfrm>
          <a:prstGeom prst="rect">
            <a:avLst/>
          </a:prstGeom>
          <a:noFill/>
        </p:spPr>
        <p:txBody>
          <a:bodyPr wrap="square" rtlCol="0">
            <a:spAutoFit/>
          </a:bodyPr>
          <a:lstStyle/>
          <a:p>
            <a:r>
              <a:rPr lang="en-US" sz="3600" b="1" dirty="0">
                <a:solidFill>
                  <a:schemeClr val="tx1">
                    <a:lumMod val="75000"/>
                    <a:lumOff val="25000"/>
                  </a:schemeClr>
                </a:solidFill>
                <a:latin typeface="Raleway" panose="020B0503030101060003" pitchFamily="34" charset="0"/>
                <a:ea typeface="Lato" panose="020F0502020204030203" pitchFamily="34" charset="0"/>
                <a:cs typeface="Lato" panose="020F0502020204030203" pitchFamily="34" charset="0"/>
              </a:rPr>
              <a:t>BACKGROUND</a:t>
            </a:r>
          </a:p>
        </p:txBody>
      </p:sp>
      <p:grpSp>
        <p:nvGrpSpPr>
          <p:cNvPr id="24" name="Group 10">
            <a:extLst>
              <a:ext uri="{FF2B5EF4-FFF2-40B4-BE49-F238E27FC236}">
                <a16:creationId xmlns:a16="http://schemas.microsoft.com/office/drawing/2014/main" id="{723EB0BE-96B4-0CFA-5C1A-A1456C83BFA2}"/>
              </a:ext>
            </a:extLst>
          </p:cNvPr>
          <p:cNvGrpSpPr/>
          <p:nvPr/>
        </p:nvGrpSpPr>
        <p:grpSpPr>
          <a:xfrm>
            <a:off x="1193490" y="2254620"/>
            <a:ext cx="1851094" cy="1692165"/>
            <a:chOff x="2322776" y="4643070"/>
            <a:chExt cx="3096682" cy="2830810"/>
          </a:xfrm>
        </p:grpSpPr>
        <p:sp>
          <p:nvSpPr>
            <p:cNvPr id="33" name="Arc 3">
              <a:extLst>
                <a:ext uri="{FF2B5EF4-FFF2-40B4-BE49-F238E27FC236}">
                  <a16:creationId xmlns:a16="http://schemas.microsoft.com/office/drawing/2014/main" id="{845FDBE7-DE5F-8338-5DAE-62D233F5A660}"/>
                </a:ext>
              </a:extLst>
            </p:cNvPr>
            <p:cNvSpPr/>
            <p:nvPr/>
          </p:nvSpPr>
          <p:spPr>
            <a:xfrm>
              <a:off x="2588648" y="4643070"/>
              <a:ext cx="2830810" cy="2830810"/>
            </a:xfrm>
            <a:prstGeom prst="arc">
              <a:avLst>
                <a:gd name="adj1" fmla="val 16200000"/>
                <a:gd name="adj2" fmla="val 16184282"/>
              </a:avLst>
            </a:prstGeom>
            <a:ln w="247650">
              <a:gradFill>
                <a:gsLst>
                  <a:gs pos="0">
                    <a:srgbClr val="18F5E2"/>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697" dirty="0">
                <a:latin typeface="+mj-ea"/>
                <a:ea typeface="+mj-ea"/>
              </a:endParaRPr>
            </a:p>
          </p:txBody>
        </p:sp>
        <p:sp>
          <p:nvSpPr>
            <p:cNvPr id="34" name="Oval 5">
              <a:extLst>
                <a:ext uri="{FF2B5EF4-FFF2-40B4-BE49-F238E27FC236}">
                  <a16:creationId xmlns:a16="http://schemas.microsoft.com/office/drawing/2014/main" id="{DFF44D8C-24D9-31E6-B305-0DFEE03D6E2E}"/>
                </a:ext>
              </a:extLst>
            </p:cNvPr>
            <p:cNvSpPr/>
            <p:nvPr/>
          </p:nvSpPr>
          <p:spPr>
            <a:xfrm>
              <a:off x="2322776" y="5550694"/>
              <a:ext cx="570217" cy="570211"/>
            </a:xfrm>
            <a:prstGeom prst="ellipse">
              <a:avLst/>
            </a:prstGeom>
            <a:gradFill>
              <a:gsLst>
                <a:gs pos="0">
                  <a:srgbClr val="18F5E2"/>
                </a:gs>
                <a:gs pos="100000">
                  <a:schemeClr val="accent5"/>
                </a:gs>
              </a:gsLst>
              <a:lin ang="2700000" scaled="0"/>
            </a:gradFill>
            <a:ln>
              <a:noFill/>
            </a:ln>
            <a:effectLst>
              <a:outerShdw blurRad="127000" dist="127000" dir="2700000" sx="70000" sy="7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b="1">
                <a:latin typeface="+mj-ea"/>
                <a:ea typeface="+mj-ea"/>
                <a:cs typeface="Segoe UI" panose="020B0502040204020203" pitchFamily="34" charset="0"/>
              </a:endParaRPr>
            </a:p>
          </p:txBody>
        </p:sp>
        <p:sp>
          <p:nvSpPr>
            <p:cNvPr id="35" name="Oval 2">
              <a:extLst>
                <a:ext uri="{FF2B5EF4-FFF2-40B4-BE49-F238E27FC236}">
                  <a16:creationId xmlns:a16="http://schemas.microsoft.com/office/drawing/2014/main" id="{1646F9DB-66A8-C5D3-63AC-BFF0EDB49CD6}"/>
                </a:ext>
              </a:extLst>
            </p:cNvPr>
            <p:cNvSpPr/>
            <p:nvPr/>
          </p:nvSpPr>
          <p:spPr>
            <a:xfrm>
              <a:off x="2993369" y="5047795"/>
              <a:ext cx="2021364" cy="2021361"/>
            </a:xfrm>
            <a:prstGeom prst="ellipse">
              <a:avLst/>
            </a:prstGeom>
            <a:solidFill>
              <a:schemeClr val="bg1"/>
            </a:solidFill>
            <a:ln>
              <a:noFill/>
            </a:ln>
            <a:effectLst>
              <a:outerShdw blurRad="254000" dist="279400" dir="2700000" sx="90000" sy="9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12" b="1" dirty="0">
                <a:solidFill>
                  <a:schemeClr val="tx1">
                    <a:lumMod val="75000"/>
                    <a:lumOff val="25000"/>
                  </a:schemeClr>
                </a:solidFill>
                <a:latin typeface="+mj-ea"/>
                <a:ea typeface="+mj-ea"/>
                <a:cs typeface="Segoe UI" panose="020B0502040204020203" pitchFamily="34" charset="0"/>
              </a:endParaRPr>
            </a:p>
          </p:txBody>
        </p:sp>
      </p:grpSp>
      <p:sp>
        <p:nvSpPr>
          <p:cNvPr id="6" name="矩形 5">
            <a:extLst>
              <a:ext uri="{FF2B5EF4-FFF2-40B4-BE49-F238E27FC236}">
                <a16:creationId xmlns:a16="http://schemas.microsoft.com/office/drawing/2014/main" id="{6AE09DFC-9118-A887-EEDE-FF151A140E04}"/>
              </a:ext>
            </a:extLst>
          </p:cNvPr>
          <p:cNvSpPr/>
          <p:nvPr/>
        </p:nvSpPr>
        <p:spPr>
          <a:xfrm>
            <a:off x="1711865" y="2944450"/>
            <a:ext cx="1026376" cy="369332"/>
          </a:xfrm>
          <a:prstGeom prst="rect">
            <a:avLst/>
          </a:prstGeom>
        </p:spPr>
        <p:txBody>
          <a:bodyPr wrap="square">
            <a:spAutoFit/>
          </a:bodyPr>
          <a:lstStyle/>
          <a:p>
            <a:r>
              <a:rPr lang="en-US" altLang="zh-CN" b="1" dirty="0">
                <a:latin typeface="Microsoft YaHei" panose="020B0503020204020204" pitchFamily="34" charset="-122"/>
                <a:ea typeface="Microsoft YaHei" panose="020B0503020204020204" pitchFamily="34" charset="-122"/>
              </a:rPr>
              <a:t>2700</a:t>
            </a:r>
            <a:r>
              <a:rPr lang="zh-CN" altLang="en-US" b="1" dirty="0">
                <a:latin typeface="Microsoft YaHei" panose="020B0503020204020204" pitchFamily="34" charset="-122"/>
                <a:ea typeface="Microsoft YaHei" panose="020B0503020204020204" pitchFamily="34" charset="-122"/>
              </a:rPr>
              <a:t>万</a:t>
            </a:r>
          </a:p>
        </p:txBody>
      </p:sp>
      <p:grpSp>
        <p:nvGrpSpPr>
          <p:cNvPr id="52" name="Group 2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57920351-107C-7038-D818-B026B923B33F}"/>
              </a:ext>
            </a:extLst>
          </p:cNvPr>
          <p:cNvGrpSpPr/>
          <p:nvPr/>
        </p:nvGrpSpPr>
        <p:grpSpPr>
          <a:xfrm>
            <a:off x="1006445" y="5025507"/>
            <a:ext cx="2384022" cy="1490753"/>
            <a:chOff x="233427" y="4876175"/>
            <a:chExt cx="2384022" cy="1490753"/>
          </a:xfrm>
        </p:grpSpPr>
        <p:sp>
          <p:nvSpPr>
            <p:cNvPr id="53" name="Rectangle 24">
              <a:extLst>
                <a:ext uri="{FF2B5EF4-FFF2-40B4-BE49-F238E27FC236}">
                  <a16:creationId xmlns:a16="http://schemas.microsoft.com/office/drawing/2014/main" id="{1B600D9D-BDBC-C701-1913-A08DCA263021}"/>
                </a:ext>
              </a:extLst>
            </p:cNvPr>
            <p:cNvSpPr/>
            <p:nvPr/>
          </p:nvSpPr>
          <p:spPr>
            <a:xfrm>
              <a:off x="233427" y="4876175"/>
              <a:ext cx="2384022" cy="1261884"/>
            </a:xfrm>
            <a:prstGeom prst="rect">
              <a:avLst/>
            </a:prstGeom>
          </p:spPr>
          <p:txBody>
            <a:bodyPr wrap="square">
              <a:spAutoFit/>
            </a:bodyPr>
            <a:lstStyle/>
            <a:p>
              <a:r>
                <a:rPr lang="zh-CN" altLang="zh-CN" sz="2800" dirty="0">
                  <a:solidFill>
                    <a:schemeClr val="bg1"/>
                  </a:solidFill>
                  <a:latin typeface="苹方 特粗" panose="020B0800000000000000" charset="-122"/>
                  <a:ea typeface="苹方 特粗" panose="020B0800000000000000" charset="-122"/>
                </a:rPr>
                <a:t>数量庞大的</a:t>
              </a:r>
            </a:p>
            <a:p>
              <a:r>
                <a:rPr lang="zh-CN" altLang="en-US" sz="2800" dirty="0">
                  <a:solidFill>
                    <a:schemeClr val="bg1"/>
                  </a:solidFill>
                  <a:latin typeface="苹方 特粗" panose="020B0800000000000000" charset="-122"/>
                  <a:ea typeface="苹方 特粗" panose="020B0800000000000000" charset="-122"/>
                </a:rPr>
                <a:t>听障人士群体</a:t>
              </a:r>
            </a:p>
            <a:p>
              <a:endParaRPr lang="en-US" sz="2000" dirty="0">
                <a:solidFill>
                  <a:schemeClr val="bg1"/>
                </a:solidFill>
                <a:latin typeface="Raleway" panose="020B0503030101060003" pitchFamily="34" charset="0"/>
                <a:ea typeface="Open Sans" panose="020B0606030504020204" pitchFamily="34" charset="0"/>
                <a:cs typeface="Open Sans" panose="020B0606030504020204" pitchFamily="34" charset="0"/>
              </a:endParaRPr>
            </a:p>
          </p:txBody>
        </p:sp>
        <p:sp>
          <p:nvSpPr>
            <p:cNvPr id="54" name="Rectangle: Rounded Corners 25">
              <a:extLst>
                <a:ext uri="{FF2B5EF4-FFF2-40B4-BE49-F238E27FC236}">
                  <a16:creationId xmlns:a16="http://schemas.microsoft.com/office/drawing/2014/main" id="{E6AC66FD-B97F-3967-5670-018649DC3D90}"/>
                </a:ext>
              </a:extLst>
            </p:cNvPr>
            <p:cNvSpPr/>
            <p:nvPr/>
          </p:nvSpPr>
          <p:spPr>
            <a:xfrm>
              <a:off x="304224" y="6018920"/>
              <a:ext cx="2107499" cy="348008"/>
            </a:xfrm>
            <a:prstGeom prst="roundRect">
              <a:avLst>
                <a:gd name="adj" fmla="val 58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85000"/>
                    <a:lumOff val="15000"/>
                  </a:schemeClr>
                </a:solidFill>
                <a:latin typeface="Raleway" panose="020B0503030101060003" pitchFamily="34" charset="0"/>
              </a:endParaRPr>
            </a:p>
          </p:txBody>
        </p:sp>
      </p:grpSp>
      <p:sp>
        <p:nvSpPr>
          <p:cNvPr id="55" name="矩形 54">
            <a:extLst>
              <a:ext uri="{FF2B5EF4-FFF2-40B4-BE49-F238E27FC236}">
                <a16:creationId xmlns:a16="http://schemas.microsoft.com/office/drawing/2014/main" id="{BE554A67-1887-6643-DCB1-9E7187A38D03}"/>
              </a:ext>
            </a:extLst>
          </p:cNvPr>
          <p:cNvSpPr/>
          <p:nvPr/>
        </p:nvSpPr>
        <p:spPr>
          <a:xfrm>
            <a:off x="1104121" y="6192810"/>
            <a:ext cx="2030363" cy="307777"/>
          </a:xfrm>
          <a:prstGeom prst="rect">
            <a:avLst/>
          </a:prstGeom>
        </p:spPr>
        <p:txBody>
          <a:bodyPr wrap="square">
            <a:spAutoFit/>
          </a:bodyPr>
          <a:lstStyle/>
          <a:p>
            <a:pPr lvl="0"/>
            <a:r>
              <a:rPr lang="en-US" altLang="zh-CN" sz="1400" dirty="0">
                <a:latin typeface="+mn-ea"/>
                <a:cs typeface="Lato"/>
                <a:sym typeface="Lato"/>
              </a:rPr>
              <a:t>Large Amounts of users</a:t>
            </a:r>
          </a:p>
        </p:txBody>
      </p:sp>
      <p:sp>
        <p:nvSpPr>
          <p:cNvPr id="56" name="Rectangle: Rounded Corners 2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A60F7CB2-E5F1-78B3-47E2-F907A329BF53}"/>
              </a:ext>
            </a:extLst>
          </p:cNvPr>
          <p:cNvSpPr/>
          <p:nvPr/>
        </p:nvSpPr>
        <p:spPr>
          <a:xfrm rot="16200000" flipH="1">
            <a:off x="4090492" y="3591477"/>
            <a:ext cx="3638551" cy="2914649"/>
          </a:xfrm>
          <a:prstGeom prst="roundRect">
            <a:avLst>
              <a:gd name="adj" fmla="val 0"/>
            </a:avLst>
          </a:prstGeom>
          <a:gradFill>
            <a:gsLst>
              <a:gs pos="51000">
                <a:srgbClr val="3E6B81">
                  <a:alpha val="65000"/>
                </a:srgbClr>
              </a:gs>
              <a:gs pos="100000">
                <a:schemeClr val="tx1">
                  <a:lumMod val="85000"/>
                  <a:lumOff val="15000"/>
                  <a:alpha val="90000"/>
                </a:schemeClr>
              </a:gs>
              <a:gs pos="1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8"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3D194015-9808-2432-2079-2F17BD587C58}"/>
              </a:ext>
            </a:extLst>
          </p:cNvPr>
          <p:cNvGrpSpPr/>
          <p:nvPr/>
        </p:nvGrpSpPr>
        <p:grpSpPr>
          <a:xfrm>
            <a:off x="4717756" y="5003550"/>
            <a:ext cx="2384022" cy="1512710"/>
            <a:chOff x="275198" y="4993473"/>
            <a:chExt cx="2384022" cy="1512710"/>
          </a:xfrm>
        </p:grpSpPr>
        <p:sp>
          <p:nvSpPr>
            <p:cNvPr id="58" name="Rectangle 29">
              <a:extLst>
                <a:ext uri="{FF2B5EF4-FFF2-40B4-BE49-F238E27FC236}">
                  <a16:creationId xmlns:a16="http://schemas.microsoft.com/office/drawing/2014/main" id="{C665F2C6-99A0-9CC2-A7D1-1B740B7ED5A0}"/>
                </a:ext>
              </a:extLst>
            </p:cNvPr>
            <p:cNvSpPr/>
            <p:nvPr/>
          </p:nvSpPr>
          <p:spPr>
            <a:xfrm>
              <a:off x="275198" y="4993473"/>
              <a:ext cx="2384022" cy="1261884"/>
            </a:xfrm>
            <a:prstGeom prst="rect">
              <a:avLst/>
            </a:prstGeom>
          </p:spPr>
          <p:txBody>
            <a:bodyPr wrap="square">
              <a:spAutoFit/>
            </a:bodyPr>
            <a:lstStyle/>
            <a:p>
              <a:r>
                <a:rPr lang="zh-CN" altLang="en-US" sz="2800" dirty="0">
                  <a:solidFill>
                    <a:schemeClr val="bg1"/>
                  </a:solidFill>
                  <a:latin typeface="苹方 特粗" panose="020B0800000000000000" charset="-122"/>
                  <a:ea typeface="苹方 特粗" panose="020B0800000000000000" charset="-122"/>
                </a:rPr>
                <a:t>听障人士难以融入社会</a:t>
              </a:r>
            </a:p>
            <a:p>
              <a:endParaRPr lang="en-US" sz="2000" dirty="0">
                <a:solidFill>
                  <a:schemeClr val="bg1"/>
                </a:solidFill>
                <a:latin typeface="Raleway" panose="020B0503030101060003" pitchFamily="34" charset="0"/>
                <a:ea typeface="Open Sans" panose="020B0606030504020204" pitchFamily="34" charset="0"/>
                <a:cs typeface="Open Sans" panose="020B0606030504020204" pitchFamily="34" charset="0"/>
              </a:endParaRPr>
            </a:p>
          </p:txBody>
        </p:sp>
        <p:sp>
          <p:nvSpPr>
            <p:cNvPr id="59" name="Rectangle: Rounded Corners 30">
              <a:extLst>
                <a:ext uri="{FF2B5EF4-FFF2-40B4-BE49-F238E27FC236}">
                  <a16:creationId xmlns:a16="http://schemas.microsoft.com/office/drawing/2014/main" id="{1BA32FE2-DD1D-7BC3-4130-18C1931656D0}"/>
                </a:ext>
              </a:extLst>
            </p:cNvPr>
            <p:cNvSpPr/>
            <p:nvPr/>
          </p:nvSpPr>
          <p:spPr>
            <a:xfrm>
              <a:off x="304225" y="6158175"/>
              <a:ext cx="1365486" cy="348008"/>
            </a:xfrm>
            <a:prstGeom prst="roundRect">
              <a:avLst>
                <a:gd name="adj" fmla="val 58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latin typeface="Raleway" panose="020B0503030101060003" pitchFamily="34" charset="0"/>
                </a:rPr>
                <a:t>SOLITARY</a:t>
              </a:r>
            </a:p>
          </p:txBody>
        </p:sp>
      </p:grpSp>
      <p:grpSp>
        <p:nvGrpSpPr>
          <p:cNvPr id="61" name="Group 10">
            <a:extLst>
              <a:ext uri="{FF2B5EF4-FFF2-40B4-BE49-F238E27FC236}">
                <a16:creationId xmlns:a16="http://schemas.microsoft.com/office/drawing/2014/main" id="{67E08BE3-94D1-CA55-2944-56AB7966E773}"/>
              </a:ext>
            </a:extLst>
          </p:cNvPr>
          <p:cNvGrpSpPr/>
          <p:nvPr/>
        </p:nvGrpSpPr>
        <p:grpSpPr>
          <a:xfrm>
            <a:off x="4984221" y="2274665"/>
            <a:ext cx="1851095" cy="1692165"/>
            <a:chOff x="2322776" y="4643070"/>
            <a:chExt cx="3096682" cy="2830810"/>
          </a:xfrm>
        </p:grpSpPr>
        <p:sp>
          <p:nvSpPr>
            <p:cNvPr id="62" name="Arc 3">
              <a:extLst>
                <a:ext uri="{FF2B5EF4-FFF2-40B4-BE49-F238E27FC236}">
                  <a16:creationId xmlns:a16="http://schemas.microsoft.com/office/drawing/2014/main" id="{148889AD-A503-5C4B-30F2-357C6F958D08}"/>
                </a:ext>
              </a:extLst>
            </p:cNvPr>
            <p:cNvSpPr/>
            <p:nvPr/>
          </p:nvSpPr>
          <p:spPr>
            <a:xfrm>
              <a:off x="2588648" y="4643070"/>
              <a:ext cx="2830810" cy="2830810"/>
            </a:xfrm>
            <a:prstGeom prst="arc">
              <a:avLst>
                <a:gd name="adj1" fmla="val 16200000"/>
                <a:gd name="adj2" fmla="val 16898323"/>
              </a:avLst>
            </a:prstGeom>
            <a:ln w="247650">
              <a:gradFill>
                <a:gsLst>
                  <a:gs pos="0">
                    <a:srgbClr val="18F5E2"/>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697" dirty="0">
                <a:latin typeface="+mj-ea"/>
                <a:ea typeface="+mj-ea"/>
              </a:endParaRPr>
            </a:p>
          </p:txBody>
        </p:sp>
        <p:sp>
          <p:nvSpPr>
            <p:cNvPr id="63" name="Oval 5">
              <a:extLst>
                <a:ext uri="{FF2B5EF4-FFF2-40B4-BE49-F238E27FC236}">
                  <a16:creationId xmlns:a16="http://schemas.microsoft.com/office/drawing/2014/main" id="{235A4103-C4DC-1CC1-FE47-DC943910CFF5}"/>
                </a:ext>
              </a:extLst>
            </p:cNvPr>
            <p:cNvSpPr/>
            <p:nvPr/>
          </p:nvSpPr>
          <p:spPr>
            <a:xfrm>
              <a:off x="2322776" y="5550694"/>
              <a:ext cx="570217" cy="570211"/>
            </a:xfrm>
            <a:prstGeom prst="ellipse">
              <a:avLst/>
            </a:prstGeom>
            <a:gradFill>
              <a:gsLst>
                <a:gs pos="0">
                  <a:srgbClr val="18F5E2"/>
                </a:gs>
                <a:gs pos="100000">
                  <a:schemeClr val="accent5"/>
                </a:gs>
              </a:gsLst>
              <a:lin ang="2700000" scaled="0"/>
            </a:gradFill>
            <a:ln>
              <a:noFill/>
            </a:ln>
            <a:effectLst>
              <a:outerShdw blurRad="127000" dist="127000" dir="2700000" sx="70000" sy="7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b="1">
                <a:latin typeface="+mj-ea"/>
                <a:ea typeface="+mj-ea"/>
                <a:cs typeface="Segoe UI" panose="020B0502040204020203" pitchFamily="34" charset="0"/>
              </a:endParaRPr>
            </a:p>
          </p:txBody>
        </p:sp>
        <p:sp>
          <p:nvSpPr>
            <p:cNvPr id="64" name="Oval 2">
              <a:extLst>
                <a:ext uri="{FF2B5EF4-FFF2-40B4-BE49-F238E27FC236}">
                  <a16:creationId xmlns:a16="http://schemas.microsoft.com/office/drawing/2014/main" id="{1C3371B6-43B7-44A1-D653-248ABE6C3A92}"/>
                </a:ext>
              </a:extLst>
            </p:cNvPr>
            <p:cNvSpPr/>
            <p:nvPr/>
          </p:nvSpPr>
          <p:spPr>
            <a:xfrm>
              <a:off x="2993369" y="5047795"/>
              <a:ext cx="2021364" cy="2021361"/>
            </a:xfrm>
            <a:prstGeom prst="ellipse">
              <a:avLst/>
            </a:prstGeom>
            <a:solidFill>
              <a:schemeClr val="bg1"/>
            </a:solidFill>
            <a:ln>
              <a:noFill/>
            </a:ln>
            <a:effectLst>
              <a:outerShdw blurRad="254000" dist="279400" dir="2700000" sx="90000" sy="9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12" b="1" dirty="0">
                <a:solidFill>
                  <a:schemeClr val="tx1">
                    <a:lumMod val="75000"/>
                    <a:lumOff val="25000"/>
                  </a:schemeClr>
                </a:solidFill>
                <a:latin typeface="+mj-ea"/>
                <a:ea typeface="+mj-ea"/>
                <a:cs typeface="Segoe UI" panose="020B0502040204020203" pitchFamily="34" charset="0"/>
              </a:endParaRPr>
            </a:p>
          </p:txBody>
        </p:sp>
      </p:grpSp>
      <p:sp>
        <p:nvSpPr>
          <p:cNvPr id="65" name="矩形 64">
            <a:extLst>
              <a:ext uri="{FF2B5EF4-FFF2-40B4-BE49-F238E27FC236}">
                <a16:creationId xmlns:a16="http://schemas.microsoft.com/office/drawing/2014/main" id="{5FC1ACD8-BB21-9A13-4C7C-BBE6A9D1FA4C}"/>
              </a:ext>
            </a:extLst>
          </p:cNvPr>
          <p:cNvSpPr/>
          <p:nvPr/>
        </p:nvSpPr>
        <p:spPr>
          <a:xfrm>
            <a:off x="5502595" y="2973400"/>
            <a:ext cx="1026376" cy="369332"/>
          </a:xfrm>
          <a:prstGeom prst="rect">
            <a:avLst/>
          </a:prstGeom>
        </p:spPr>
        <p:txBody>
          <a:bodyPr wrap="square">
            <a:spAutoFit/>
          </a:bodyPr>
          <a:lstStyle/>
          <a:p>
            <a:pPr algn="ctr"/>
            <a:r>
              <a:rPr lang="zh-CN" altLang="en-US" b="1" dirty="0">
                <a:latin typeface="Microsoft YaHei" panose="020B0503020204020204" pitchFamily="34" charset="-122"/>
                <a:ea typeface="Microsoft YaHei" panose="020B0503020204020204" pitchFamily="34" charset="-122"/>
              </a:rPr>
              <a:t>全国</a:t>
            </a:r>
            <a:r>
              <a:rPr lang="en-US" altLang="zh-CN" b="1" dirty="0">
                <a:latin typeface="Microsoft YaHei" panose="020B0503020204020204" pitchFamily="34" charset="-122"/>
                <a:ea typeface="Microsoft YaHei" panose="020B0503020204020204" pitchFamily="34" charset="-122"/>
              </a:rPr>
              <a:t>2%</a:t>
            </a:r>
            <a:endParaRPr lang="zh-CN" altLang="en-US" b="1" dirty="0">
              <a:latin typeface="Microsoft YaHei" panose="020B0503020204020204" pitchFamily="34" charset="-122"/>
              <a:ea typeface="Microsoft YaHei" panose="020B0503020204020204" pitchFamily="34" charset="-122"/>
            </a:endParaRPr>
          </a:p>
        </p:txBody>
      </p:sp>
      <p:pic>
        <p:nvPicPr>
          <p:cNvPr id="66" name="图片占位符 12">
            <a:extLst>
              <a:ext uri="{FF2B5EF4-FFF2-40B4-BE49-F238E27FC236}">
                <a16:creationId xmlns:a16="http://schemas.microsoft.com/office/drawing/2014/main" id="{0241012D-32F1-AA02-098A-89B917D805BB}"/>
              </a:ext>
            </a:extLst>
          </p:cNvPr>
          <p:cNvPicPr>
            <a:picLocks noChangeAspect="1"/>
          </p:cNvPicPr>
          <p:nvPr/>
        </p:nvPicPr>
        <p:blipFill>
          <a:blip r:embed="rId5">
            <a:extLst>
              <a:ext uri="{28A0092B-C50C-407E-A947-70E740481C1C}">
                <a14:useLocalDpi xmlns:a14="http://schemas.microsoft.com/office/drawing/2010/main" val="0"/>
              </a:ext>
            </a:extLst>
          </a:blip>
          <a:srcRect t="631" b="631"/>
          <a:stretch>
            <a:fillRect/>
          </a:stretch>
        </p:blipFill>
        <p:spPr>
          <a:xfrm>
            <a:off x="8163711" y="3229527"/>
            <a:ext cx="2914650" cy="3638550"/>
          </a:xfrm>
          <a:prstGeom prst="rect">
            <a:avLst/>
          </a:prstGeom>
        </p:spPr>
      </p:pic>
      <p:sp>
        <p:nvSpPr>
          <p:cNvPr id="67" name="Rectangle: Rounded Corners 3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741C91BB-7127-50F8-8917-34C52C5F2FA9}"/>
              </a:ext>
            </a:extLst>
          </p:cNvPr>
          <p:cNvSpPr/>
          <p:nvPr/>
        </p:nvSpPr>
        <p:spPr>
          <a:xfrm rot="16200000" flipH="1">
            <a:off x="7801759" y="3581400"/>
            <a:ext cx="3638551" cy="2914649"/>
          </a:xfrm>
          <a:prstGeom prst="roundRect">
            <a:avLst>
              <a:gd name="adj" fmla="val 0"/>
            </a:avLst>
          </a:prstGeom>
          <a:gradFill>
            <a:gsLst>
              <a:gs pos="51000">
                <a:srgbClr val="3E6B81">
                  <a:alpha val="65000"/>
                </a:srgbClr>
              </a:gs>
              <a:gs pos="100000">
                <a:schemeClr val="tx1">
                  <a:lumMod val="85000"/>
                  <a:lumOff val="15000"/>
                  <a:alpha val="90000"/>
                </a:schemeClr>
              </a:gs>
              <a:gs pos="1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3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1AC5C21-6F79-4019-EAC5-126627E18ED4}"/>
              </a:ext>
            </a:extLst>
          </p:cNvPr>
          <p:cNvGrpSpPr/>
          <p:nvPr/>
        </p:nvGrpSpPr>
        <p:grpSpPr>
          <a:xfrm>
            <a:off x="8445160" y="5003550"/>
            <a:ext cx="2201662" cy="1512710"/>
            <a:chOff x="275198" y="4993473"/>
            <a:chExt cx="2201662" cy="1512710"/>
          </a:xfrm>
        </p:grpSpPr>
        <p:sp>
          <p:nvSpPr>
            <p:cNvPr id="69" name="Rectangle 33">
              <a:extLst>
                <a:ext uri="{FF2B5EF4-FFF2-40B4-BE49-F238E27FC236}">
                  <a16:creationId xmlns:a16="http://schemas.microsoft.com/office/drawing/2014/main" id="{15952CDC-39C4-B169-4A76-F82ADE7796F4}"/>
                </a:ext>
              </a:extLst>
            </p:cNvPr>
            <p:cNvSpPr/>
            <p:nvPr/>
          </p:nvSpPr>
          <p:spPr>
            <a:xfrm>
              <a:off x="275198" y="4993473"/>
              <a:ext cx="2201662" cy="1261884"/>
            </a:xfrm>
            <a:prstGeom prst="rect">
              <a:avLst/>
            </a:prstGeom>
          </p:spPr>
          <p:txBody>
            <a:bodyPr wrap="square">
              <a:spAutoFit/>
            </a:bodyPr>
            <a:lstStyle/>
            <a:p>
              <a:r>
                <a:rPr lang="zh-CN" altLang="en-US" sz="2800" dirty="0">
                  <a:solidFill>
                    <a:schemeClr val="bg1"/>
                  </a:solidFill>
                  <a:latin typeface="苹方 特粗" panose="020B0800000000000000" charset="-122"/>
                  <a:ea typeface="苹方 特粗" panose="020B0800000000000000" charset="-122"/>
                </a:rPr>
                <a:t>手语学习难度大</a:t>
              </a:r>
            </a:p>
            <a:p>
              <a:endParaRPr lang="en-US" sz="2000" dirty="0">
                <a:solidFill>
                  <a:schemeClr val="bg1"/>
                </a:solidFill>
                <a:latin typeface="Raleway" panose="020B0503030101060003" pitchFamily="34" charset="0"/>
                <a:ea typeface="Open Sans" panose="020B0606030504020204" pitchFamily="34" charset="0"/>
                <a:cs typeface="Open Sans" panose="020B0606030504020204" pitchFamily="34" charset="0"/>
              </a:endParaRPr>
            </a:p>
          </p:txBody>
        </p:sp>
        <p:sp>
          <p:nvSpPr>
            <p:cNvPr id="70" name="Rectangle: Rounded Corners 34">
              <a:extLst>
                <a:ext uri="{FF2B5EF4-FFF2-40B4-BE49-F238E27FC236}">
                  <a16:creationId xmlns:a16="http://schemas.microsoft.com/office/drawing/2014/main" id="{CCBCFE1C-2475-09F3-1DCC-7415117DD669}"/>
                </a:ext>
              </a:extLst>
            </p:cNvPr>
            <p:cNvSpPr/>
            <p:nvPr/>
          </p:nvSpPr>
          <p:spPr>
            <a:xfrm>
              <a:off x="304225" y="6158175"/>
              <a:ext cx="1365486" cy="348008"/>
            </a:xfrm>
            <a:prstGeom prst="roundRect">
              <a:avLst>
                <a:gd name="adj" fmla="val 58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latin typeface="Raleway" panose="020B0503030101060003" pitchFamily="34" charset="0"/>
                </a:rPr>
                <a:t>DIFFICULT</a:t>
              </a:r>
            </a:p>
          </p:txBody>
        </p:sp>
      </p:grpSp>
      <p:grpSp>
        <p:nvGrpSpPr>
          <p:cNvPr id="71" name="Group 10">
            <a:extLst>
              <a:ext uri="{FF2B5EF4-FFF2-40B4-BE49-F238E27FC236}">
                <a16:creationId xmlns:a16="http://schemas.microsoft.com/office/drawing/2014/main" id="{70851854-AE69-9AB4-9A07-C71AE09B98C3}"/>
              </a:ext>
            </a:extLst>
          </p:cNvPr>
          <p:cNvGrpSpPr/>
          <p:nvPr/>
        </p:nvGrpSpPr>
        <p:grpSpPr>
          <a:xfrm>
            <a:off x="8629041" y="2407020"/>
            <a:ext cx="1851094" cy="1692165"/>
            <a:chOff x="2322776" y="4643070"/>
            <a:chExt cx="3096682" cy="2830810"/>
          </a:xfrm>
        </p:grpSpPr>
        <p:sp>
          <p:nvSpPr>
            <p:cNvPr id="72" name="Arc 3">
              <a:extLst>
                <a:ext uri="{FF2B5EF4-FFF2-40B4-BE49-F238E27FC236}">
                  <a16:creationId xmlns:a16="http://schemas.microsoft.com/office/drawing/2014/main" id="{1570D564-ECE6-793E-F179-BA7C552E1D2C}"/>
                </a:ext>
              </a:extLst>
            </p:cNvPr>
            <p:cNvSpPr/>
            <p:nvPr/>
          </p:nvSpPr>
          <p:spPr>
            <a:xfrm>
              <a:off x="2588648" y="4643070"/>
              <a:ext cx="2830810" cy="2830810"/>
            </a:xfrm>
            <a:prstGeom prst="arc">
              <a:avLst>
                <a:gd name="adj1" fmla="val 16200000"/>
                <a:gd name="adj2" fmla="val 11715626"/>
              </a:avLst>
            </a:prstGeom>
            <a:ln w="247650">
              <a:gradFill>
                <a:gsLst>
                  <a:gs pos="0">
                    <a:srgbClr val="18F5E2"/>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697" dirty="0">
                <a:latin typeface="+mj-ea"/>
                <a:ea typeface="+mj-ea"/>
              </a:endParaRPr>
            </a:p>
          </p:txBody>
        </p:sp>
        <p:sp>
          <p:nvSpPr>
            <p:cNvPr id="73" name="Oval 5">
              <a:extLst>
                <a:ext uri="{FF2B5EF4-FFF2-40B4-BE49-F238E27FC236}">
                  <a16:creationId xmlns:a16="http://schemas.microsoft.com/office/drawing/2014/main" id="{DDF6CDD1-F7F9-7400-8612-CD413C1ECFC3}"/>
                </a:ext>
              </a:extLst>
            </p:cNvPr>
            <p:cNvSpPr/>
            <p:nvPr/>
          </p:nvSpPr>
          <p:spPr>
            <a:xfrm>
              <a:off x="2322776" y="5550694"/>
              <a:ext cx="570217" cy="570211"/>
            </a:xfrm>
            <a:prstGeom prst="ellipse">
              <a:avLst/>
            </a:prstGeom>
            <a:gradFill>
              <a:gsLst>
                <a:gs pos="0">
                  <a:srgbClr val="18F5E2"/>
                </a:gs>
                <a:gs pos="100000">
                  <a:schemeClr val="accent5"/>
                </a:gs>
              </a:gsLst>
              <a:lin ang="2700000" scaled="0"/>
            </a:gradFill>
            <a:ln>
              <a:noFill/>
            </a:ln>
            <a:effectLst>
              <a:outerShdw blurRad="127000" dist="127000" dir="2700000" sx="70000" sy="7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b="1">
                <a:latin typeface="+mj-ea"/>
                <a:ea typeface="+mj-ea"/>
                <a:cs typeface="Segoe UI" panose="020B0502040204020203" pitchFamily="34" charset="0"/>
              </a:endParaRPr>
            </a:p>
          </p:txBody>
        </p:sp>
        <p:sp>
          <p:nvSpPr>
            <p:cNvPr id="74" name="Oval 2">
              <a:extLst>
                <a:ext uri="{FF2B5EF4-FFF2-40B4-BE49-F238E27FC236}">
                  <a16:creationId xmlns:a16="http://schemas.microsoft.com/office/drawing/2014/main" id="{44940D92-B342-7176-807D-825ABC458FA8}"/>
                </a:ext>
              </a:extLst>
            </p:cNvPr>
            <p:cNvSpPr/>
            <p:nvPr/>
          </p:nvSpPr>
          <p:spPr>
            <a:xfrm>
              <a:off x="2993369" y="5047795"/>
              <a:ext cx="2021364" cy="2021361"/>
            </a:xfrm>
            <a:prstGeom prst="ellipse">
              <a:avLst/>
            </a:prstGeom>
            <a:solidFill>
              <a:schemeClr val="bg1"/>
            </a:solidFill>
            <a:ln>
              <a:noFill/>
            </a:ln>
            <a:effectLst>
              <a:outerShdw blurRad="254000" dist="279400" dir="2700000" sx="90000" sy="9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12" b="1" dirty="0">
                <a:solidFill>
                  <a:schemeClr val="tx1">
                    <a:lumMod val="75000"/>
                    <a:lumOff val="25000"/>
                  </a:schemeClr>
                </a:solidFill>
                <a:latin typeface="+mj-ea"/>
                <a:ea typeface="+mj-ea"/>
                <a:cs typeface="Segoe UI" panose="020B0502040204020203" pitchFamily="34" charset="0"/>
              </a:endParaRPr>
            </a:p>
          </p:txBody>
        </p:sp>
      </p:grpSp>
      <p:sp>
        <p:nvSpPr>
          <p:cNvPr id="75" name="矩形 74">
            <a:extLst>
              <a:ext uri="{FF2B5EF4-FFF2-40B4-BE49-F238E27FC236}">
                <a16:creationId xmlns:a16="http://schemas.microsoft.com/office/drawing/2014/main" id="{A6C5E45C-F13A-B1B4-BE64-FB49F77D0F8D}"/>
              </a:ext>
            </a:extLst>
          </p:cNvPr>
          <p:cNvSpPr/>
          <p:nvPr/>
        </p:nvSpPr>
        <p:spPr>
          <a:xfrm>
            <a:off x="9147416" y="3096850"/>
            <a:ext cx="1026376" cy="369332"/>
          </a:xfrm>
          <a:prstGeom prst="rect">
            <a:avLst/>
          </a:prstGeom>
        </p:spPr>
        <p:txBody>
          <a:bodyPr wrap="square">
            <a:spAutoFit/>
          </a:bodyPr>
          <a:lstStyle/>
          <a:p>
            <a:r>
              <a:rPr lang="en-US" altLang="zh-CN" b="1" dirty="0">
                <a:latin typeface="Microsoft YaHei" panose="020B0503020204020204" pitchFamily="34" charset="-122"/>
                <a:ea typeface="Microsoft YaHei" panose="020B0503020204020204" pitchFamily="34" charset="-122"/>
              </a:rPr>
              <a:t>1</a:t>
            </a:r>
            <a:r>
              <a:rPr lang="zh-CN" altLang="en-US" b="1"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3</a:t>
            </a:r>
            <a:r>
              <a:rPr lang="zh-CN" altLang="en-US" b="1" dirty="0">
                <a:latin typeface="Microsoft YaHei" panose="020B0503020204020204" pitchFamily="34" charset="-122"/>
                <a:ea typeface="Microsoft YaHei" panose="020B0503020204020204" pitchFamily="34" charset="-122"/>
              </a:rPr>
              <a:t>年</a:t>
            </a:r>
          </a:p>
        </p:txBody>
      </p:sp>
    </p:spTree>
    <p:extLst>
      <p:ext uri="{BB962C8B-B14F-4D97-AF65-F5344CB8AC3E}">
        <p14:creationId xmlns:p14="http://schemas.microsoft.com/office/powerpoint/2010/main" val="948035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a:extLst>
              <a:ext uri="{FF2B5EF4-FFF2-40B4-BE49-F238E27FC236}">
                <a16:creationId xmlns:a16="http://schemas.microsoft.com/office/drawing/2014/main" id="{EF05CF7A-E319-EDC1-A27C-E50EE9370868}"/>
              </a:ext>
            </a:extLst>
          </p:cNvPr>
          <p:cNvPicPr>
            <a:picLocks noChangeAspect="1"/>
          </p:cNvPicPr>
          <p:nvPr/>
        </p:nvPicPr>
        <p:blipFill>
          <a:blip r:embed="rId3"/>
          <a:stretch>
            <a:fillRect/>
          </a:stretch>
        </p:blipFill>
        <p:spPr>
          <a:xfrm>
            <a:off x="3229241" y="0"/>
            <a:ext cx="8962759" cy="6855158"/>
          </a:xfrm>
          <a:prstGeom prst="rect">
            <a:avLst/>
          </a:prstGeom>
        </p:spPr>
      </p:pic>
      <p:sp>
        <p:nvSpPr>
          <p:cNvPr id="12" name="矩形 11">
            <a:extLst>
              <a:ext uri="{FF2B5EF4-FFF2-40B4-BE49-F238E27FC236}">
                <a16:creationId xmlns:a16="http://schemas.microsoft.com/office/drawing/2014/main" id="{E5FAC67F-AF94-2C68-9D58-D116F32BB787}"/>
              </a:ext>
            </a:extLst>
          </p:cNvPr>
          <p:cNvSpPr/>
          <p:nvPr/>
        </p:nvSpPr>
        <p:spPr>
          <a:xfrm>
            <a:off x="3229241" y="-2843"/>
            <a:ext cx="5611124" cy="6858000"/>
          </a:xfrm>
          <a:prstGeom prst="rect">
            <a:avLst/>
          </a:prstGeom>
          <a:gradFill flip="none" rotWithShape="1">
            <a:gsLst>
              <a:gs pos="96000">
                <a:schemeClr val="bg1"/>
              </a:gs>
              <a:gs pos="53000">
                <a:srgbClr val="FFFFFF">
                  <a:alpha val="57000"/>
                </a:srgbClr>
              </a:gs>
              <a:gs pos="1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Rectangle: Rounded Corners 3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81F94250-A162-1F70-9897-C9DA25D46408}"/>
              </a:ext>
            </a:extLst>
          </p:cNvPr>
          <p:cNvSpPr/>
          <p:nvPr/>
        </p:nvSpPr>
        <p:spPr>
          <a:xfrm rot="10800000" flipH="1">
            <a:off x="-320" y="-1"/>
            <a:ext cx="12192320" cy="6855157"/>
          </a:xfrm>
          <a:prstGeom prst="roundRect">
            <a:avLst>
              <a:gd name="adj" fmla="val 0"/>
            </a:avLst>
          </a:prstGeom>
          <a:gradFill>
            <a:gsLst>
              <a:gs pos="100000">
                <a:srgbClr val="3E6B81">
                  <a:alpha val="65000"/>
                </a:srgbClr>
              </a:gs>
              <a:gs pos="100000">
                <a:srgbClr val="006B7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14C8ECAD-0970-4ACB-9CE9-3FE8E5C5A475}"/>
              </a:ext>
            </a:extLst>
          </p:cNvPr>
          <p:cNvGrpSpPr/>
          <p:nvPr/>
        </p:nvGrpSpPr>
        <p:grpSpPr>
          <a:xfrm>
            <a:off x="1164145" y="1249649"/>
            <a:ext cx="4570516" cy="1323439"/>
            <a:chOff x="1164145" y="1507452"/>
            <a:chExt cx="4570516" cy="1323439"/>
          </a:xfrm>
        </p:grpSpPr>
        <p:sp>
          <p:nvSpPr>
            <p:cNvPr id="18" name="Parallelogram 17">
              <a:extLst>
                <a:ext uri="{FF2B5EF4-FFF2-40B4-BE49-F238E27FC236}">
                  <a16:creationId xmlns:a16="http://schemas.microsoft.com/office/drawing/2014/main" id="{418E3198-9636-4057-963D-909BE00BA3CF}"/>
                </a:ext>
              </a:extLst>
            </p:cNvPr>
            <p:cNvSpPr/>
            <p:nvPr/>
          </p:nvSpPr>
          <p:spPr>
            <a:xfrm>
              <a:off x="1164145" y="1569007"/>
              <a:ext cx="2065096" cy="1200330"/>
            </a:xfrm>
            <a:prstGeom prst="parallelogram">
              <a:avLst>
                <a:gd name="adj" fmla="val 101679"/>
              </a:avLst>
            </a:prstGeom>
            <a:solidFill>
              <a:schemeClr val="tx1">
                <a:lumMod val="85000"/>
                <a:lumOff val="1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19" name="TextBox 18">
              <a:extLst>
                <a:ext uri="{FF2B5EF4-FFF2-40B4-BE49-F238E27FC236}">
                  <a16:creationId xmlns:a16="http://schemas.microsoft.com/office/drawing/2014/main" id="{5614D46D-E5F4-4F3A-94A6-1A527FEDDA40}"/>
                </a:ext>
              </a:extLst>
            </p:cNvPr>
            <p:cNvSpPr txBox="1"/>
            <p:nvPr/>
          </p:nvSpPr>
          <p:spPr>
            <a:xfrm>
              <a:off x="1252210" y="1507452"/>
              <a:ext cx="4482451" cy="1323439"/>
            </a:xfrm>
            <a:prstGeom prst="rect">
              <a:avLst/>
            </a:prstGeom>
            <a:noFill/>
          </p:spPr>
          <p:txBody>
            <a:bodyPr wrap="square" rtlCol="0">
              <a:spAutoFit/>
            </a:bodyPr>
            <a:lstStyle/>
            <a:p>
              <a:r>
                <a:rPr lang="id-ID" sz="4000" b="1" dirty="0">
                  <a:solidFill>
                    <a:srgbClr val="18F5E2"/>
                  </a:solidFill>
                  <a:latin typeface="Raleway" panose="020B0503030101060003" pitchFamily="34" charset="0"/>
                  <a:ea typeface="Lato" panose="020F0502020204030203" pitchFamily="34" charset="0"/>
                  <a:cs typeface="Lato" panose="020F0502020204030203" pitchFamily="34" charset="0"/>
                </a:rPr>
                <a:t>NATIONAL</a:t>
              </a:r>
              <a:r>
                <a:rPr lang="zh-CN" altLang="en-US" sz="4000" b="1" dirty="0">
                  <a:solidFill>
                    <a:srgbClr val="18F5E2"/>
                  </a:solidFill>
                  <a:latin typeface="Raleway" panose="020B0503030101060003" pitchFamily="34" charset="0"/>
                  <a:ea typeface="Lato" panose="020F0502020204030203" pitchFamily="34" charset="0"/>
                  <a:cs typeface="Lato" panose="020F0502020204030203" pitchFamily="34" charset="0"/>
                </a:rPr>
                <a:t> </a:t>
              </a:r>
              <a:endParaRPr lang="en-US" altLang="zh-CN" sz="4000" b="1" dirty="0">
                <a:solidFill>
                  <a:srgbClr val="18F5E2"/>
                </a:solidFill>
                <a:latin typeface="Raleway" panose="020B0503030101060003" pitchFamily="34" charset="0"/>
                <a:ea typeface="Lato" panose="020F0502020204030203" pitchFamily="34" charset="0"/>
                <a:cs typeface="Lato" panose="020F0502020204030203" pitchFamily="34" charset="0"/>
              </a:endParaRPr>
            </a:p>
            <a:p>
              <a:r>
                <a:rPr lang="id-ID" sz="4000" b="1" dirty="0">
                  <a:solidFill>
                    <a:srgbClr val="18F5E2"/>
                  </a:solidFill>
                  <a:latin typeface="Raleway" panose="020B0503030101060003" pitchFamily="34" charset="0"/>
                  <a:ea typeface="Lato" panose="020F0502020204030203" pitchFamily="34" charset="0"/>
                  <a:cs typeface="Lato" panose="020F0502020204030203" pitchFamily="34" charset="0"/>
                </a:rPr>
                <a:t>POLICY</a:t>
              </a:r>
            </a:p>
          </p:txBody>
        </p:sp>
      </p:grpSp>
      <p:sp>
        <p:nvSpPr>
          <p:cNvPr id="21" name="Rectangle 20">
            <a:extLst>
              <a:ext uri="{FF2B5EF4-FFF2-40B4-BE49-F238E27FC236}">
                <a16:creationId xmlns:a16="http://schemas.microsoft.com/office/drawing/2014/main" id="{395559E7-7A7B-44F0-9E14-F06FB52B1EFC}"/>
              </a:ext>
            </a:extLst>
          </p:cNvPr>
          <p:cNvSpPr/>
          <p:nvPr/>
        </p:nvSpPr>
        <p:spPr>
          <a:xfrm>
            <a:off x="845464" y="3084352"/>
            <a:ext cx="5672449" cy="4183774"/>
          </a:xfrm>
          <a:prstGeom prst="rect">
            <a:avLst/>
          </a:prstGeom>
          <a:noFill/>
        </p:spPr>
        <p:txBody>
          <a:bodyPr wrap="square">
            <a:spAutoFit/>
          </a:bodyPr>
          <a:lstStyle/>
          <a:p>
            <a:pPr>
              <a:lnSpc>
                <a:spcPct val="120000"/>
              </a:lnSpc>
            </a:pPr>
            <a:r>
              <a:rPr lang="zh-CN" altLang="en-US" dirty="0">
                <a:solidFill>
                  <a:schemeClr val="bg1"/>
                </a:solidFill>
                <a:latin typeface="+mn-ea"/>
              </a:rPr>
              <a:t>健全残疾人关爱服务体系，提升残疾人康复、教育、文化、体育等公共服务质量。保障残疾人平等权利，为残疾人提供无障碍环境和便利化条件。</a:t>
            </a:r>
            <a:endParaRPr lang="en-US" altLang="zh-CN" dirty="0">
              <a:solidFill>
                <a:schemeClr val="bg1"/>
              </a:solidFill>
              <a:latin typeface="+mn-ea"/>
            </a:endParaRPr>
          </a:p>
          <a:p>
            <a:r>
              <a:rPr lang="en-US" altLang="zh-CN" dirty="0">
                <a:solidFill>
                  <a:schemeClr val="bg1"/>
                </a:solidFill>
                <a:latin typeface="+mn-ea"/>
              </a:rPr>
              <a:t>——《2021</a:t>
            </a:r>
            <a:r>
              <a:rPr lang="zh-CN" altLang="en-US" dirty="0">
                <a:solidFill>
                  <a:schemeClr val="bg1"/>
                </a:solidFill>
                <a:latin typeface="+mn-ea"/>
              </a:rPr>
              <a:t>年“十四五”残疾人保障和发展规划纲要</a:t>
            </a:r>
            <a:r>
              <a:rPr lang="en-US" altLang="zh-CN" dirty="0">
                <a:solidFill>
                  <a:schemeClr val="bg1"/>
                </a:solidFill>
                <a:latin typeface="+mn-ea"/>
              </a:rPr>
              <a:t>》</a:t>
            </a:r>
          </a:p>
          <a:p>
            <a:endParaRPr lang="en-US" altLang="zh-CN" b="1" dirty="0">
              <a:solidFill>
                <a:schemeClr val="bg1"/>
              </a:solidFill>
              <a:latin typeface="Roboto"/>
            </a:endParaRPr>
          </a:p>
          <a:p>
            <a:r>
              <a:rPr lang="zh-CN" altLang="en-US" b="0" i="0" dirty="0">
                <a:solidFill>
                  <a:schemeClr val="bg1"/>
                </a:solidFill>
                <a:effectLst/>
                <a:latin typeface="arial" panose="020B0604020202020204" pitchFamily="34" charset="0"/>
              </a:rPr>
              <a:t>对进入国家和本市的创新医疗器械特别</a:t>
            </a:r>
            <a:r>
              <a:rPr lang="en-US" altLang="zh-CN" b="0" i="0" dirty="0">
                <a:solidFill>
                  <a:schemeClr val="bg1"/>
                </a:solidFill>
                <a:effectLst/>
                <a:latin typeface="arial" panose="020B0604020202020204" pitchFamily="34" charset="0"/>
              </a:rPr>
              <a:t>/</a:t>
            </a:r>
            <a:r>
              <a:rPr lang="zh-CN" altLang="en-US" b="0" i="0" dirty="0">
                <a:solidFill>
                  <a:schemeClr val="bg1"/>
                </a:solidFill>
                <a:effectLst/>
                <a:latin typeface="arial" panose="020B0604020202020204" pitchFamily="34" charset="0"/>
              </a:rPr>
              <a:t>优先审查程序或在本市获批注册的人工智能</a:t>
            </a:r>
            <a:r>
              <a:rPr lang="en-US" altLang="zh-CN" b="0" i="0" dirty="0">
                <a:solidFill>
                  <a:schemeClr val="bg1"/>
                </a:solidFill>
                <a:effectLst/>
                <a:latin typeface="arial" panose="020B0604020202020204" pitchFamily="34" charset="0"/>
              </a:rPr>
              <a:t>/</a:t>
            </a:r>
            <a:r>
              <a:rPr lang="zh-CN" altLang="en-US" b="0" i="0" dirty="0">
                <a:solidFill>
                  <a:schemeClr val="bg1"/>
                </a:solidFill>
                <a:effectLst/>
                <a:latin typeface="arial" panose="020B0604020202020204" pitchFamily="34" charset="0"/>
              </a:rPr>
              <a:t>应急审批医疗器械，且确定在本市产业化的给予奖励。其中，单个医疗器械奖励金额不超过</a:t>
            </a:r>
            <a:r>
              <a:rPr lang="en-US" altLang="zh-CN" sz="2000" b="1" i="0" dirty="0">
                <a:solidFill>
                  <a:schemeClr val="bg1"/>
                </a:solidFill>
                <a:effectLst/>
                <a:latin typeface="arial" panose="020B0604020202020204" pitchFamily="34" charset="0"/>
              </a:rPr>
              <a:t>200</a:t>
            </a:r>
            <a:r>
              <a:rPr lang="zh-CN" altLang="en-US" sz="2000" b="1" i="0" dirty="0">
                <a:solidFill>
                  <a:schemeClr val="bg1"/>
                </a:solidFill>
                <a:effectLst/>
                <a:latin typeface="arial" panose="020B0604020202020204" pitchFamily="34" charset="0"/>
              </a:rPr>
              <a:t>万元</a:t>
            </a:r>
            <a:r>
              <a:rPr lang="zh-CN" altLang="en-US" b="0" i="0" dirty="0">
                <a:solidFill>
                  <a:schemeClr val="bg1"/>
                </a:solidFill>
                <a:effectLst/>
                <a:latin typeface="arial" panose="020B0604020202020204" pitchFamily="34" charset="0"/>
              </a:rPr>
              <a:t>，对以上通过</a:t>
            </a:r>
            <a:r>
              <a:rPr lang="en-US" altLang="zh-CN" b="0" i="0" dirty="0">
                <a:solidFill>
                  <a:schemeClr val="bg1"/>
                </a:solidFill>
                <a:effectLst/>
                <a:latin typeface="arial" panose="020B0604020202020204" pitchFamily="34" charset="0"/>
              </a:rPr>
              <a:t>FDA</a:t>
            </a:r>
            <a:r>
              <a:rPr lang="zh-CN" altLang="en-US" b="0" i="0" dirty="0">
                <a:solidFill>
                  <a:schemeClr val="bg1"/>
                </a:solidFill>
                <a:effectLst/>
                <a:latin typeface="arial" panose="020B0604020202020204" pitchFamily="34" charset="0"/>
              </a:rPr>
              <a:t>、</a:t>
            </a:r>
            <a:r>
              <a:rPr lang="en-US" altLang="zh-CN" b="0" i="0" dirty="0">
                <a:solidFill>
                  <a:schemeClr val="bg1"/>
                </a:solidFill>
                <a:effectLst/>
                <a:latin typeface="arial" panose="020B0604020202020204" pitchFamily="34" charset="0"/>
              </a:rPr>
              <a:t>PMDA</a:t>
            </a:r>
            <a:r>
              <a:rPr lang="zh-CN" altLang="en-US" b="0" i="0" dirty="0">
                <a:solidFill>
                  <a:schemeClr val="bg1"/>
                </a:solidFill>
                <a:effectLst/>
                <a:latin typeface="arial" panose="020B0604020202020204" pitchFamily="34" charset="0"/>
              </a:rPr>
              <a:t>、</a:t>
            </a:r>
            <a:r>
              <a:rPr lang="en-US" altLang="zh-CN" b="0" i="0" dirty="0">
                <a:solidFill>
                  <a:schemeClr val="bg1"/>
                </a:solidFill>
                <a:effectLst/>
                <a:latin typeface="arial" panose="020B0604020202020204" pitchFamily="34" charset="0"/>
              </a:rPr>
              <a:t>WHO</a:t>
            </a:r>
            <a:r>
              <a:rPr lang="zh-CN" altLang="en-US" b="0" i="0" dirty="0">
                <a:solidFill>
                  <a:schemeClr val="bg1"/>
                </a:solidFill>
                <a:effectLst/>
                <a:latin typeface="arial" panose="020B0604020202020204" pitchFamily="34" charset="0"/>
              </a:rPr>
              <a:t>等权威国际机构注册并在相应国外市场实现销售的创新药品或医疗器械，再奖励</a:t>
            </a:r>
            <a:r>
              <a:rPr lang="en-US" altLang="zh-CN" sz="2000" b="1" i="0" dirty="0">
                <a:solidFill>
                  <a:schemeClr val="bg1"/>
                </a:solidFill>
                <a:effectLst/>
                <a:latin typeface="arial" panose="020B0604020202020204" pitchFamily="34" charset="0"/>
              </a:rPr>
              <a:t>200</a:t>
            </a:r>
            <a:r>
              <a:rPr lang="zh-CN" altLang="en-US" sz="2000" b="1" i="0" dirty="0">
                <a:solidFill>
                  <a:schemeClr val="bg1"/>
                </a:solidFill>
                <a:effectLst/>
                <a:latin typeface="arial" panose="020B0604020202020204" pitchFamily="34" charset="0"/>
              </a:rPr>
              <a:t>万元</a:t>
            </a:r>
            <a:r>
              <a:rPr lang="zh-CN" altLang="en-US" b="0" i="0" dirty="0">
                <a:solidFill>
                  <a:schemeClr val="bg1"/>
                </a:solidFill>
                <a:effectLst/>
                <a:latin typeface="arial" panose="020B0604020202020204" pitchFamily="34" charset="0"/>
              </a:rPr>
              <a:t>。</a:t>
            </a:r>
            <a:endParaRPr lang="en-US" altLang="zh-CN" b="0" i="0" dirty="0">
              <a:solidFill>
                <a:schemeClr val="bg1"/>
              </a:solidFill>
              <a:effectLst/>
              <a:latin typeface="arial" panose="020B0604020202020204" pitchFamily="34" charset="0"/>
            </a:endParaRPr>
          </a:p>
          <a:p>
            <a:r>
              <a:rPr lang="en-US" altLang="zh-CN" dirty="0">
                <a:solidFill>
                  <a:schemeClr val="bg1"/>
                </a:solidFill>
                <a:latin typeface="arial" panose="020B0604020202020204" pitchFamily="34" charset="0"/>
              </a:rPr>
              <a:t>——</a:t>
            </a:r>
            <a:r>
              <a:rPr lang="en-US" altLang="zh-CN" b="0" i="0" dirty="0">
                <a:solidFill>
                  <a:schemeClr val="bg1"/>
                </a:solidFill>
                <a:effectLst/>
                <a:latin typeface="arial" panose="020B0604020202020204" pitchFamily="34" charset="0"/>
              </a:rPr>
              <a:t>《2022</a:t>
            </a:r>
            <a:r>
              <a:rPr lang="zh-CN" altLang="en-US" b="0" i="0" dirty="0">
                <a:solidFill>
                  <a:schemeClr val="bg1"/>
                </a:solidFill>
                <a:effectLst/>
                <a:latin typeface="arial" panose="020B0604020202020204" pitchFamily="34" charset="0"/>
              </a:rPr>
              <a:t>年北京市高精尖产业发展资金实施指南</a:t>
            </a:r>
            <a:r>
              <a:rPr lang="en-US" altLang="zh-CN" b="0" i="0" dirty="0">
                <a:solidFill>
                  <a:schemeClr val="bg1"/>
                </a:solidFill>
                <a:effectLst/>
                <a:latin typeface="arial" panose="020B0604020202020204" pitchFamily="34" charset="0"/>
              </a:rPr>
              <a:t>》</a:t>
            </a:r>
            <a:endParaRPr lang="zh-CN" altLang="en-US" dirty="0">
              <a:solidFill>
                <a:schemeClr val="bg1"/>
              </a:solidFill>
              <a:latin typeface="+mn-ea"/>
            </a:endParaRPr>
          </a:p>
          <a:p>
            <a:pPr>
              <a:lnSpc>
                <a:spcPct val="120000"/>
              </a:lnSpc>
            </a:pPr>
            <a:endParaRPr lang="zh-CN" altLang="en-US" dirty="0">
              <a:latin typeface="SimSun" panose="02010600030101010101" pitchFamily="2" charset="-122"/>
              <a:ea typeface="SimSun" panose="02010600030101010101" pitchFamily="2" charset="-122"/>
            </a:endParaRPr>
          </a:p>
          <a:p>
            <a:pPr>
              <a:lnSpc>
                <a:spcPct val="120000"/>
              </a:lnSpc>
            </a:pPr>
            <a:endParaRPr lang="id-ID" sz="1200" dirty="0">
              <a:ea typeface="Open Sans Light" panose="020B0306030504020204" pitchFamily="34" charset="0"/>
              <a:cs typeface="Open Sans Light" panose="020B0306030504020204" pitchFamily="34" charset="0"/>
            </a:endParaRPr>
          </a:p>
        </p:txBody>
      </p:sp>
      <p:sp>
        <p:nvSpPr>
          <p:cNvPr id="11" name="Parallelogram 17">
            <a:extLst>
              <a:ext uri="{FF2B5EF4-FFF2-40B4-BE49-F238E27FC236}">
                <a16:creationId xmlns:a16="http://schemas.microsoft.com/office/drawing/2014/main" id="{5BBB02BC-32F0-B781-5446-04889429C0FA}"/>
              </a:ext>
            </a:extLst>
          </p:cNvPr>
          <p:cNvSpPr/>
          <p:nvPr/>
        </p:nvSpPr>
        <p:spPr>
          <a:xfrm>
            <a:off x="1164145" y="1311204"/>
            <a:ext cx="2065096" cy="1200330"/>
          </a:xfrm>
          <a:prstGeom prst="parallelogram">
            <a:avLst>
              <a:gd name="adj" fmla="val 101679"/>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Tree>
    <p:extLst>
      <p:ext uri="{BB962C8B-B14F-4D97-AF65-F5344CB8AC3E}">
        <p14:creationId xmlns:p14="http://schemas.microsoft.com/office/powerpoint/2010/main" val="13054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2FF317-040D-499E-8B8B-1BA38845EDC6}"/>
              </a:ext>
            </a:extLst>
          </p:cNvPr>
          <p:cNvSpPr/>
          <p:nvPr/>
        </p:nvSpPr>
        <p:spPr>
          <a:xfrm>
            <a:off x="3777521" y="0"/>
            <a:ext cx="8414479" cy="6858000"/>
          </a:xfrm>
          <a:prstGeom prst="rect">
            <a:avLst/>
          </a:prstGeom>
          <a:gradFill>
            <a:gsLst>
              <a:gs pos="100000">
                <a:schemeClr val="tx1">
                  <a:lumMod val="95000"/>
                  <a:lumOff val="5000"/>
                </a:schemeClr>
              </a:gs>
              <a:gs pos="1000">
                <a:srgbClr val="18F5E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TextBox 6">
            <a:extLst>
              <a:ext uri="{FF2B5EF4-FFF2-40B4-BE49-F238E27FC236}">
                <a16:creationId xmlns:a16="http://schemas.microsoft.com/office/drawing/2014/main" id="{D99BCD79-C732-4C29-8C76-7860AE6AEF7F}"/>
              </a:ext>
            </a:extLst>
          </p:cNvPr>
          <p:cNvSpPr txBox="1"/>
          <p:nvPr/>
        </p:nvSpPr>
        <p:spPr>
          <a:xfrm>
            <a:off x="4663757" y="849747"/>
            <a:ext cx="6642005" cy="3939540"/>
          </a:xfrm>
          <a:prstGeom prst="rect">
            <a:avLst/>
          </a:prstGeom>
          <a:noFill/>
        </p:spPr>
        <p:txBody>
          <a:bodyPr wrap="square" rtlCol="0">
            <a:spAutoFit/>
          </a:bodyPr>
          <a:lstStyle/>
          <a:p>
            <a:r>
              <a:rPr lang="zh-CN" altLang="en-US" sz="3600" dirty="0">
                <a:solidFill>
                  <a:schemeClr val="bg1"/>
                </a:solidFill>
                <a:latin typeface="苹方 特粗" panose="020B0800000000000000" charset="-122"/>
                <a:ea typeface="苹方 特粗" panose="020B0800000000000000" charset="-122"/>
              </a:rPr>
              <a:t>市场上的手语翻译痛点</a:t>
            </a:r>
            <a:endParaRPr lang="en-US" altLang="zh-CN" sz="3600" dirty="0">
              <a:solidFill>
                <a:schemeClr val="bg1"/>
              </a:solidFill>
              <a:latin typeface="苹方 特粗" panose="020B0800000000000000" charset="-122"/>
              <a:ea typeface="苹方 特粗" panose="020B0800000000000000" charset="-122"/>
            </a:endParaRPr>
          </a:p>
          <a:p>
            <a:endParaRPr lang="en-US" altLang="zh-CN" sz="2000" dirty="0">
              <a:solidFill>
                <a:schemeClr val="bg1"/>
              </a:solidFill>
              <a:latin typeface="苹方 特粗" panose="020B0800000000000000" charset="-122"/>
              <a:ea typeface="苹方 特粗" panose="020B0800000000000000" charset="-122"/>
            </a:endParaRPr>
          </a:p>
          <a:p>
            <a:r>
              <a:rPr lang="zh-CN" altLang="en-US" sz="4400" b="1" dirty="0">
                <a:solidFill>
                  <a:schemeClr val="bg1"/>
                </a:solidFill>
              </a:rPr>
              <a:t>精度差、价格高、体验糟</a:t>
            </a:r>
          </a:p>
          <a:p>
            <a:endParaRPr lang="en-US" altLang="zh-CN" sz="4800" dirty="0">
              <a:solidFill>
                <a:schemeClr val="bg1"/>
              </a:solidFill>
              <a:latin typeface="苹方 特粗" panose="020B0800000000000000" charset="-122"/>
              <a:ea typeface="苹方 特粗" panose="020B0800000000000000" charset="-122"/>
            </a:endParaRPr>
          </a:p>
          <a:p>
            <a:endParaRPr lang="zh-CN" altLang="zh-CN" sz="4800" dirty="0">
              <a:solidFill>
                <a:schemeClr val="bg1"/>
              </a:solidFill>
              <a:latin typeface="苹方 特粗" panose="020B0800000000000000" charset="-122"/>
              <a:ea typeface="苹方 特粗" panose="020B0800000000000000" charset="-122"/>
            </a:endParaRPr>
          </a:p>
          <a:p>
            <a:endParaRPr lang="id-ID" sz="5400" b="1" dirty="0">
              <a:solidFill>
                <a:schemeClr val="bg1"/>
              </a:solidFill>
              <a:latin typeface="Raleway" panose="020B0503030101060003" pitchFamily="34" charset="0"/>
              <a:ea typeface="Lato" panose="020F0502020204030203" pitchFamily="34" charset="0"/>
              <a:cs typeface="Lato" panose="020F0502020204030203" pitchFamily="34" charset="0"/>
            </a:endParaRPr>
          </a:p>
        </p:txBody>
      </p:sp>
      <p:pic>
        <p:nvPicPr>
          <p:cNvPr id="4" name="图片 3">
            <a:extLst>
              <a:ext uri="{FF2B5EF4-FFF2-40B4-BE49-F238E27FC236}">
                <a16:creationId xmlns:a16="http://schemas.microsoft.com/office/drawing/2014/main" id="{4876CAC0-6B34-484E-A8A6-598C99D46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611" y="3289735"/>
            <a:ext cx="3903063" cy="2596889"/>
          </a:xfrm>
          <a:prstGeom prst="rect">
            <a:avLst/>
          </a:prstGeom>
        </p:spPr>
      </p:pic>
      <p:sp>
        <p:nvSpPr>
          <p:cNvPr id="5" name="Rectangle 3"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EB47172E-775A-494F-87BC-39EB2A54A7B2}"/>
              </a:ext>
            </a:extLst>
          </p:cNvPr>
          <p:cNvSpPr/>
          <p:nvPr/>
        </p:nvSpPr>
        <p:spPr>
          <a:xfrm>
            <a:off x="718853" y="3313216"/>
            <a:ext cx="3903062" cy="2596888"/>
          </a:xfrm>
          <a:prstGeom prst="rect">
            <a:avLst/>
          </a:prstGeom>
          <a:gradFill>
            <a:gsLst>
              <a:gs pos="100000">
                <a:schemeClr val="tx1">
                  <a:lumMod val="85000"/>
                  <a:lumOff val="15000"/>
                  <a:alpha val="65000"/>
                </a:schemeClr>
              </a:gs>
              <a:gs pos="1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28"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98F8FF39-3CB8-4A26-9C7D-BE6478DD0C05}"/>
              </a:ext>
            </a:extLst>
          </p:cNvPr>
          <p:cNvGrpSpPr/>
          <p:nvPr/>
        </p:nvGrpSpPr>
        <p:grpSpPr>
          <a:xfrm>
            <a:off x="634034" y="4505620"/>
            <a:ext cx="4796633" cy="1271882"/>
            <a:chOff x="7662704" y="999741"/>
            <a:chExt cx="2380456" cy="1271882"/>
          </a:xfrm>
        </p:grpSpPr>
        <p:sp>
          <p:nvSpPr>
            <p:cNvPr id="7" name="TextBox 26">
              <a:extLst>
                <a:ext uri="{FF2B5EF4-FFF2-40B4-BE49-F238E27FC236}">
                  <a16:creationId xmlns:a16="http://schemas.microsoft.com/office/drawing/2014/main" id="{E0BFFFFC-9DE7-4171-9503-F83CA021E4CB}"/>
                </a:ext>
              </a:extLst>
            </p:cNvPr>
            <p:cNvSpPr txBox="1"/>
            <p:nvPr/>
          </p:nvSpPr>
          <p:spPr>
            <a:xfrm>
              <a:off x="7662704" y="999741"/>
              <a:ext cx="2267216" cy="769441"/>
            </a:xfrm>
            <a:prstGeom prst="rect">
              <a:avLst/>
            </a:prstGeom>
            <a:noFill/>
          </p:spPr>
          <p:txBody>
            <a:bodyPr wrap="square" rtlCol="0">
              <a:spAutoFit/>
            </a:bodyPr>
            <a:lstStyle/>
            <a:p>
              <a:r>
                <a:rPr lang="zh-CN" altLang="en-US" sz="1600" b="1" dirty="0">
                  <a:solidFill>
                    <a:schemeClr val="bg1"/>
                  </a:solidFill>
                  <a:latin typeface="Raleway" panose="020B0503030101060003" pitchFamily="34" charset="0"/>
                  <a:ea typeface="Lato" panose="020F0502020204030203" pitchFamily="34" charset="0"/>
                  <a:cs typeface="Lato" panose="020F0502020204030203" pitchFamily="34" charset="0"/>
                </a:rPr>
                <a:t>￥</a:t>
              </a:r>
              <a:r>
                <a:rPr lang="en-US" sz="4400" b="1" dirty="0">
                  <a:solidFill>
                    <a:schemeClr val="bg1"/>
                  </a:solidFill>
                  <a:latin typeface="Raleway" panose="020B0503030101060003" pitchFamily="34" charset="0"/>
                  <a:ea typeface="Lato" panose="020F0502020204030203" pitchFamily="34" charset="0"/>
                  <a:cs typeface="Lato" panose="020F0502020204030203" pitchFamily="34" charset="0"/>
                </a:rPr>
                <a:t>35000+3000</a:t>
              </a:r>
              <a:r>
                <a:rPr lang="zh-CN" altLang="en-US" sz="4400" b="1" dirty="0">
                  <a:solidFill>
                    <a:schemeClr val="bg1"/>
                  </a:solidFill>
                  <a:latin typeface="Raleway" panose="020B0503030101060003" pitchFamily="34" charset="0"/>
                  <a:ea typeface="Lato" panose="020F0502020204030203" pitchFamily="34" charset="0"/>
                  <a:cs typeface="Lato" panose="020F0502020204030203" pitchFamily="34" charset="0"/>
                </a:rPr>
                <a:t> </a:t>
              </a:r>
              <a:r>
                <a:rPr lang="zh-CN" altLang="en-US" sz="1600" b="1" dirty="0">
                  <a:solidFill>
                    <a:schemeClr val="bg1"/>
                  </a:solidFill>
                  <a:latin typeface="Raleway" panose="020B0503030101060003" pitchFamily="34" charset="0"/>
                  <a:ea typeface="Lato" panose="020F0502020204030203" pitchFamily="34" charset="0"/>
                  <a:cs typeface="Lato" panose="020F0502020204030203" pitchFamily="34" charset="0"/>
                </a:rPr>
                <a:t>年费</a:t>
              </a:r>
              <a:endParaRPr lang="en-US" altLang="zh-CN" sz="1600" b="1" dirty="0">
                <a:solidFill>
                  <a:schemeClr val="bg1"/>
                </a:solidFill>
                <a:latin typeface="Raleway" panose="020B0503030101060003" pitchFamily="34" charset="0"/>
                <a:ea typeface="Lato" panose="020F0502020204030203" pitchFamily="34" charset="0"/>
                <a:cs typeface="Lato" panose="020F0502020204030203" pitchFamily="34" charset="0"/>
              </a:endParaRPr>
            </a:p>
          </p:txBody>
        </p:sp>
        <p:sp>
          <p:nvSpPr>
            <p:cNvPr id="8" name="Rectangle 27">
              <a:extLst>
                <a:ext uri="{FF2B5EF4-FFF2-40B4-BE49-F238E27FC236}">
                  <a16:creationId xmlns:a16="http://schemas.microsoft.com/office/drawing/2014/main" id="{7D405ECB-23C2-4331-91A3-84BB0774CF75}"/>
                </a:ext>
              </a:extLst>
            </p:cNvPr>
            <p:cNvSpPr/>
            <p:nvPr/>
          </p:nvSpPr>
          <p:spPr>
            <a:xfrm>
              <a:off x="7775944" y="1809958"/>
              <a:ext cx="2267216" cy="461665"/>
            </a:xfrm>
            <a:prstGeom prst="rect">
              <a:avLst/>
            </a:prstGeom>
          </p:spPr>
          <p:txBody>
            <a:bodyPr wrap="square">
              <a:spAutoFit/>
            </a:bodyPr>
            <a:lstStyle/>
            <a:p>
              <a:r>
                <a:rPr lang="zh-CN" altLang="en-US" sz="1200" dirty="0">
                  <a:solidFill>
                    <a:schemeClr val="bg1"/>
                  </a:solidFill>
                </a:rPr>
                <a:t>摄像头图像识别</a:t>
              </a:r>
              <a:endParaRPr lang="en-US" altLang="zh-CN" sz="1200" dirty="0">
                <a:solidFill>
                  <a:schemeClr val="bg1"/>
                </a:solidFill>
              </a:endParaRPr>
            </a:p>
            <a:p>
              <a:r>
                <a:rPr lang="zh-CN" altLang="en-US" sz="1200" dirty="0">
                  <a:solidFill>
                    <a:schemeClr val="bg1"/>
                  </a:solidFill>
                </a:rPr>
                <a:t>场地局限</a:t>
              </a:r>
              <a:endParaRPr lang="en-US" sz="1200" dirty="0">
                <a:solidFill>
                  <a:schemeClr val="bg1"/>
                </a:solidFill>
              </a:endParaRPr>
            </a:p>
          </p:txBody>
        </p:sp>
      </p:grpSp>
      <p:pic>
        <p:nvPicPr>
          <p:cNvPr id="9" name="图片 8">
            <a:extLst>
              <a:ext uri="{FF2B5EF4-FFF2-40B4-BE49-F238E27FC236}">
                <a16:creationId xmlns:a16="http://schemas.microsoft.com/office/drawing/2014/main" id="{28A30734-64FB-4AF1-B726-E2AD28080FC5}"/>
              </a:ext>
            </a:extLst>
          </p:cNvPr>
          <p:cNvPicPr/>
          <p:nvPr/>
        </p:nvPicPr>
        <p:blipFill rotWithShape="1">
          <a:blip r:embed="rId3"/>
          <a:srcRect r="-1916" b="8694"/>
          <a:stretch/>
        </p:blipFill>
        <p:spPr>
          <a:xfrm>
            <a:off x="4787598" y="3289736"/>
            <a:ext cx="3218711" cy="2596714"/>
          </a:xfrm>
          <a:prstGeom prst="rect">
            <a:avLst/>
          </a:prstGeom>
        </p:spPr>
      </p:pic>
      <p:sp>
        <p:nvSpPr>
          <p:cNvPr id="10" name="Rectangle 4"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F989B94D-E7BF-46E7-8D00-DB8F4B264F8B}"/>
              </a:ext>
            </a:extLst>
          </p:cNvPr>
          <p:cNvSpPr/>
          <p:nvPr/>
        </p:nvSpPr>
        <p:spPr>
          <a:xfrm>
            <a:off x="4787597" y="3289734"/>
            <a:ext cx="3169629" cy="2596715"/>
          </a:xfrm>
          <a:prstGeom prst="rect">
            <a:avLst/>
          </a:prstGeom>
          <a:gradFill>
            <a:gsLst>
              <a:gs pos="100000">
                <a:schemeClr val="tx1">
                  <a:lumMod val="85000"/>
                  <a:lumOff val="15000"/>
                  <a:alpha val="65000"/>
                </a:schemeClr>
              </a:gs>
              <a:gs pos="1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30"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E6AFAD2-F1F4-4CC6-8CBE-9749204AC3D7}"/>
              </a:ext>
            </a:extLst>
          </p:cNvPr>
          <p:cNvGrpSpPr/>
          <p:nvPr/>
        </p:nvGrpSpPr>
        <p:grpSpPr>
          <a:xfrm>
            <a:off x="4788127" y="4455077"/>
            <a:ext cx="2615746" cy="1569660"/>
            <a:chOff x="7703704" y="959354"/>
            <a:chExt cx="2615746" cy="1569660"/>
          </a:xfrm>
        </p:grpSpPr>
        <p:sp>
          <p:nvSpPr>
            <p:cNvPr id="12" name="Rectangle 32">
              <a:extLst>
                <a:ext uri="{FF2B5EF4-FFF2-40B4-BE49-F238E27FC236}">
                  <a16:creationId xmlns:a16="http://schemas.microsoft.com/office/drawing/2014/main" id="{CE6DBFEC-1A13-4367-8637-94E3F314043A}"/>
                </a:ext>
              </a:extLst>
            </p:cNvPr>
            <p:cNvSpPr/>
            <p:nvPr/>
          </p:nvSpPr>
          <p:spPr>
            <a:xfrm>
              <a:off x="7775944" y="1809958"/>
              <a:ext cx="2267216" cy="646331"/>
            </a:xfrm>
            <a:prstGeom prst="rect">
              <a:avLst/>
            </a:prstGeom>
          </p:spPr>
          <p:txBody>
            <a:bodyPr wrap="square">
              <a:spAutoFit/>
            </a:bodyPr>
            <a:lstStyle/>
            <a:p>
              <a:r>
                <a:rPr lang="zh-CN" altLang="en-US" sz="1200" dirty="0">
                  <a:solidFill>
                    <a:schemeClr val="bg1"/>
                  </a:solidFill>
                </a:rPr>
                <a:t>弯曲传感</a:t>
              </a:r>
              <a:r>
                <a:rPr lang="en-US" altLang="zh-CN" sz="1200" dirty="0">
                  <a:solidFill>
                    <a:schemeClr val="bg1"/>
                  </a:solidFill>
                </a:rPr>
                <a:t>+</a:t>
              </a:r>
              <a:r>
                <a:rPr lang="zh-CN" altLang="en-US" sz="1200" dirty="0">
                  <a:solidFill>
                    <a:schemeClr val="bg1"/>
                  </a:solidFill>
                </a:rPr>
                <a:t>肌电传感</a:t>
              </a:r>
              <a:endParaRPr lang="en-US" altLang="zh-CN" sz="1200" dirty="0">
                <a:solidFill>
                  <a:schemeClr val="bg1"/>
                </a:solidFill>
              </a:endParaRPr>
            </a:p>
            <a:p>
              <a:r>
                <a:rPr lang="zh-CN" altLang="en-US" sz="1200" dirty="0">
                  <a:solidFill>
                    <a:schemeClr val="bg1"/>
                  </a:solidFill>
                </a:rPr>
                <a:t>使用感受、识别精度</a:t>
              </a:r>
              <a:endParaRPr lang="en-US" altLang="zh-CN" sz="1200" dirty="0">
                <a:solidFill>
                  <a:schemeClr val="bg1"/>
                </a:solidFill>
              </a:endParaRPr>
            </a:p>
            <a:p>
              <a:endParaRPr lang="en-US" sz="1200" dirty="0">
                <a:solidFill>
                  <a:schemeClr val="bg1"/>
                </a:solidFill>
              </a:endParaRPr>
            </a:p>
          </p:txBody>
        </p:sp>
        <p:sp>
          <p:nvSpPr>
            <p:cNvPr id="13" name="TextBox 31">
              <a:extLst>
                <a:ext uri="{FF2B5EF4-FFF2-40B4-BE49-F238E27FC236}">
                  <a16:creationId xmlns:a16="http://schemas.microsoft.com/office/drawing/2014/main" id="{31F9DBE8-9F12-4A17-833F-1CEE949BB76B}"/>
                </a:ext>
              </a:extLst>
            </p:cNvPr>
            <p:cNvSpPr txBox="1"/>
            <p:nvPr/>
          </p:nvSpPr>
          <p:spPr>
            <a:xfrm>
              <a:off x="7703704" y="959354"/>
              <a:ext cx="2615746" cy="1569660"/>
            </a:xfrm>
            <a:prstGeom prst="rect">
              <a:avLst/>
            </a:prstGeom>
            <a:noFill/>
          </p:spPr>
          <p:txBody>
            <a:bodyPr wrap="square" rtlCol="0">
              <a:spAutoFit/>
            </a:bodyPr>
            <a:lstStyle/>
            <a:p>
              <a:r>
                <a:rPr lang="zh-CN" altLang="en-US" b="1" dirty="0">
                  <a:solidFill>
                    <a:schemeClr val="bg1"/>
                  </a:solidFill>
                  <a:latin typeface="Raleway" panose="020B0503030101060003" pitchFamily="34" charset="0"/>
                  <a:ea typeface="Lato" panose="020F0502020204030203" pitchFamily="34" charset="0"/>
                  <a:cs typeface="Lato" panose="020F0502020204030203" pitchFamily="34" charset="0"/>
                </a:rPr>
                <a:t>￥</a:t>
              </a:r>
              <a:r>
                <a:rPr lang="en-US" altLang="zh-CN" sz="4800" b="1" dirty="0">
                  <a:solidFill>
                    <a:schemeClr val="bg1"/>
                  </a:solidFill>
                  <a:latin typeface="Raleway" panose="020B0503030101060003" pitchFamily="34" charset="0"/>
                  <a:ea typeface="Lato" panose="020F0502020204030203" pitchFamily="34" charset="0"/>
                  <a:cs typeface="Lato" panose="020F0502020204030203" pitchFamily="34" charset="0"/>
                </a:rPr>
                <a:t>25999</a:t>
              </a:r>
            </a:p>
            <a:p>
              <a:endParaRPr lang="id-ID" sz="4800" b="1" dirty="0">
                <a:solidFill>
                  <a:schemeClr val="bg1"/>
                </a:solidFill>
                <a:latin typeface="Raleway" panose="020B0503030101060003" pitchFamily="34" charset="0"/>
                <a:ea typeface="Lato" panose="020F0502020204030203" pitchFamily="34" charset="0"/>
                <a:cs typeface="Lato" panose="020F0502020204030203" pitchFamily="34" charset="0"/>
              </a:endParaRPr>
            </a:p>
          </p:txBody>
        </p:sp>
      </p:grpSp>
      <p:pic>
        <p:nvPicPr>
          <p:cNvPr id="14" name="图片 15">
            <a:extLst>
              <a:ext uri="{FF2B5EF4-FFF2-40B4-BE49-F238E27FC236}">
                <a16:creationId xmlns:a16="http://schemas.microsoft.com/office/drawing/2014/main" id="{9B248FCD-8242-4F1B-9718-9B61B9C9E163}"/>
              </a:ext>
            </a:extLst>
          </p:cNvPr>
          <p:cNvPicPr>
            <a:picLocks noChangeAspect="1"/>
          </p:cNvPicPr>
          <p:nvPr/>
        </p:nvPicPr>
        <p:blipFill>
          <a:blip r:embed="rId4"/>
          <a:srcRect l="24665"/>
          <a:stretch>
            <a:fillRect/>
          </a:stretch>
        </p:blipFill>
        <p:spPr>
          <a:xfrm>
            <a:off x="8133112" y="3289734"/>
            <a:ext cx="3522075" cy="2596714"/>
          </a:xfrm>
          <a:prstGeom prst="rect">
            <a:avLst/>
          </a:prstGeom>
        </p:spPr>
      </p:pic>
      <p:sp>
        <p:nvSpPr>
          <p:cNvPr id="15" name="Rectangle 5"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19B86DB1-D4B5-4DC3-A84F-4C5A84D81964}"/>
              </a:ext>
            </a:extLst>
          </p:cNvPr>
          <p:cNvSpPr/>
          <p:nvPr/>
        </p:nvSpPr>
        <p:spPr>
          <a:xfrm>
            <a:off x="8122909" y="3289735"/>
            <a:ext cx="3532278" cy="2596714"/>
          </a:xfrm>
          <a:prstGeom prst="rect">
            <a:avLst/>
          </a:prstGeom>
          <a:gradFill>
            <a:gsLst>
              <a:gs pos="100000">
                <a:schemeClr val="tx1">
                  <a:lumMod val="85000"/>
                  <a:lumOff val="15000"/>
                  <a:alpha val="65000"/>
                </a:schemeClr>
              </a:gs>
              <a:gs pos="1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33"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47270F9-14B4-4D28-95C5-ED7B2F5576B1}"/>
              </a:ext>
            </a:extLst>
          </p:cNvPr>
          <p:cNvGrpSpPr/>
          <p:nvPr/>
        </p:nvGrpSpPr>
        <p:grpSpPr>
          <a:xfrm>
            <a:off x="8271301" y="4555635"/>
            <a:ext cx="2267216" cy="1396377"/>
            <a:chOff x="7775944" y="1059912"/>
            <a:chExt cx="2267216" cy="1396377"/>
          </a:xfrm>
        </p:grpSpPr>
        <p:sp>
          <p:nvSpPr>
            <p:cNvPr id="17" name="TextBox 34">
              <a:extLst>
                <a:ext uri="{FF2B5EF4-FFF2-40B4-BE49-F238E27FC236}">
                  <a16:creationId xmlns:a16="http://schemas.microsoft.com/office/drawing/2014/main" id="{4FCD7642-47A3-4129-A14D-00CCAB7A5B03}"/>
                </a:ext>
              </a:extLst>
            </p:cNvPr>
            <p:cNvSpPr txBox="1"/>
            <p:nvPr/>
          </p:nvSpPr>
          <p:spPr>
            <a:xfrm>
              <a:off x="7775944" y="1059912"/>
              <a:ext cx="1745511" cy="830997"/>
            </a:xfrm>
            <a:prstGeom prst="rect">
              <a:avLst/>
            </a:prstGeom>
            <a:noFill/>
          </p:spPr>
          <p:txBody>
            <a:bodyPr wrap="square" rtlCol="0">
              <a:spAutoFit/>
            </a:bodyPr>
            <a:lstStyle/>
            <a:p>
              <a:r>
                <a:rPr lang="en-US" b="1" dirty="0">
                  <a:solidFill>
                    <a:schemeClr val="bg1"/>
                  </a:solidFill>
                  <a:latin typeface="Raleway" panose="020B0503030101060003" pitchFamily="34" charset="0"/>
                  <a:ea typeface="Lato" panose="020F0502020204030203" pitchFamily="34" charset="0"/>
                  <a:cs typeface="Lato" panose="020F0502020204030203" pitchFamily="34" charset="0"/>
                </a:rPr>
                <a:t>$</a:t>
              </a:r>
              <a:r>
                <a:rPr lang="en-US" altLang="zh-CN" sz="4800" b="1" dirty="0">
                  <a:solidFill>
                    <a:schemeClr val="bg1"/>
                  </a:solidFill>
                  <a:latin typeface="Raleway" panose="020B0503030101060003" pitchFamily="34" charset="0"/>
                  <a:ea typeface="Lato" panose="020F0502020204030203" pitchFamily="34" charset="0"/>
                  <a:cs typeface="Lato" panose="020F0502020204030203" pitchFamily="34" charset="0"/>
                </a:rPr>
                <a:t>0</a:t>
              </a:r>
              <a:r>
                <a:rPr lang="en-US" b="1" dirty="0">
                  <a:solidFill>
                    <a:schemeClr val="bg1"/>
                  </a:solidFill>
                  <a:latin typeface="Raleway" panose="020B0503030101060003" pitchFamily="34" charset="0"/>
                  <a:ea typeface="Lato" panose="020F0502020204030203" pitchFamily="34" charset="0"/>
                  <a:cs typeface="Lato" panose="020F0502020204030203" pitchFamily="34" charset="0"/>
                </a:rPr>
                <a:t>,</a:t>
              </a:r>
              <a:r>
                <a:rPr lang="en-US" altLang="zh-CN" b="1" dirty="0">
                  <a:solidFill>
                    <a:schemeClr val="bg1"/>
                  </a:solidFill>
                  <a:latin typeface="Raleway" panose="020B0503030101060003" pitchFamily="34" charset="0"/>
                  <a:ea typeface="Lato" panose="020F0502020204030203" pitchFamily="34" charset="0"/>
                  <a:cs typeface="Lato" panose="020F0502020204030203" pitchFamily="34" charset="0"/>
                </a:rPr>
                <a:t>00</a:t>
              </a:r>
              <a:endParaRPr lang="id-ID" sz="4800" b="1" dirty="0">
                <a:solidFill>
                  <a:schemeClr val="bg1"/>
                </a:solidFill>
                <a:latin typeface="Raleway" panose="020B0503030101060003" pitchFamily="34" charset="0"/>
                <a:ea typeface="Lato" panose="020F0502020204030203" pitchFamily="34" charset="0"/>
                <a:cs typeface="Lato" panose="020F0502020204030203" pitchFamily="34" charset="0"/>
              </a:endParaRPr>
            </a:p>
          </p:txBody>
        </p:sp>
        <p:sp>
          <p:nvSpPr>
            <p:cNvPr id="18" name="Rectangle 35">
              <a:extLst>
                <a:ext uri="{FF2B5EF4-FFF2-40B4-BE49-F238E27FC236}">
                  <a16:creationId xmlns:a16="http://schemas.microsoft.com/office/drawing/2014/main" id="{8036379D-42FB-4ADA-9195-556D68D2D803}"/>
                </a:ext>
              </a:extLst>
            </p:cNvPr>
            <p:cNvSpPr/>
            <p:nvPr/>
          </p:nvSpPr>
          <p:spPr>
            <a:xfrm>
              <a:off x="7775944" y="1809958"/>
              <a:ext cx="2267216" cy="646331"/>
            </a:xfrm>
            <a:prstGeom prst="rect">
              <a:avLst/>
            </a:prstGeom>
          </p:spPr>
          <p:txBody>
            <a:bodyPr wrap="square">
              <a:spAutoFit/>
            </a:bodyPr>
            <a:lstStyle/>
            <a:p>
              <a:r>
                <a:rPr lang="zh-CN" altLang="en-US" sz="1200" dirty="0">
                  <a:solidFill>
                    <a:schemeClr val="bg1"/>
                  </a:solidFill>
                </a:rPr>
                <a:t>语音转换数字动画</a:t>
              </a:r>
              <a:endParaRPr lang="en-US" altLang="zh-CN" sz="1200" dirty="0">
                <a:solidFill>
                  <a:schemeClr val="bg1"/>
                </a:solidFill>
              </a:endParaRPr>
            </a:p>
            <a:p>
              <a:r>
                <a:rPr lang="zh-CN" altLang="en-US" sz="1200" dirty="0">
                  <a:solidFill>
                    <a:schemeClr val="bg1"/>
                  </a:solidFill>
                </a:rPr>
                <a:t>反向传达</a:t>
              </a:r>
              <a:endParaRPr lang="en-US" altLang="zh-CN" sz="1200" dirty="0">
                <a:solidFill>
                  <a:schemeClr val="bg1"/>
                </a:solidFill>
              </a:endParaRPr>
            </a:p>
            <a:p>
              <a:endParaRPr lang="en-US" sz="1200" dirty="0">
                <a:solidFill>
                  <a:schemeClr val="bg1"/>
                </a:solidFill>
              </a:endParaRPr>
            </a:p>
          </p:txBody>
        </p:sp>
      </p:grpSp>
    </p:spTree>
    <p:extLst>
      <p:ext uri="{BB962C8B-B14F-4D97-AF65-F5344CB8AC3E}">
        <p14:creationId xmlns:p14="http://schemas.microsoft.com/office/powerpoint/2010/main" val="2594333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86D4306D-A687-442C-4DCB-1768911D6509}"/>
              </a:ext>
            </a:extLst>
          </p:cNvPr>
          <p:cNvSpPr/>
          <p:nvPr/>
        </p:nvSpPr>
        <p:spPr>
          <a:xfrm>
            <a:off x="7396681" y="0"/>
            <a:ext cx="4795319" cy="6858000"/>
          </a:xfrm>
          <a:prstGeom prst="rect">
            <a:avLst/>
          </a:prstGeom>
          <a:gradFill>
            <a:gsLst>
              <a:gs pos="100000">
                <a:srgbClr val="116B62"/>
              </a:gs>
              <a:gs pos="62000">
                <a:srgbClr val="13968A"/>
              </a:gs>
              <a:gs pos="1000">
                <a:srgbClr val="18F5E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TextBox 24"/>
          <p:cNvSpPr txBox="1"/>
          <p:nvPr/>
        </p:nvSpPr>
        <p:spPr>
          <a:xfrm>
            <a:off x="637741" y="2221656"/>
            <a:ext cx="6758940" cy="2913602"/>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endParaRPr lang="en-US" altLang="zh-CN" sz="1200" dirty="0">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dirty="0">
                <a:latin typeface="苹方 中等" panose="020B0400000000000000" charset="-122"/>
                <a:ea typeface="苹方 中等" panose="020B0400000000000000" charset="-122"/>
                <a:sym typeface="FZHei-B01S" panose="02010601030101010101" pitchFamily="2" charset="-122"/>
              </a:rPr>
              <a:t>手语：</a:t>
            </a:r>
            <a:r>
              <a:rPr lang="zh-CN" altLang="en-US" b="1" dirty="0">
                <a:latin typeface="苹方 中等" panose="020B0400000000000000" charset="-122"/>
                <a:ea typeface="苹方 中等" panose="020B0400000000000000" charset="-122"/>
                <a:sym typeface="FZHei-B01S" panose="02010601030101010101" pitchFamily="2" charset="-122"/>
              </a:rPr>
              <a:t>手形、手的位置、手的移动、手掌的朝向，再配合以面部表情和身体姿态</a:t>
            </a:r>
            <a:r>
              <a:rPr lang="zh-CN" altLang="en-US" dirty="0">
                <a:latin typeface="苹方 中等" panose="020B0400000000000000" charset="-122"/>
                <a:ea typeface="苹方 中等" panose="020B0400000000000000" charset="-122"/>
                <a:sym typeface="FZHei-B01S" panose="02010601030101010101" pitchFamily="2" charset="-122"/>
              </a:rPr>
              <a:t>，按照一定的语法规则来表达特定的意思。</a:t>
            </a:r>
          </a:p>
          <a:p>
            <a:pPr marR="0" indent="0" defTabSz="1217930" fontAlgn="auto">
              <a:lnSpc>
                <a:spcPts val="2000"/>
              </a:lnSpc>
              <a:spcBef>
                <a:spcPts val="0"/>
              </a:spcBef>
              <a:spcAft>
                <a:spcPts val="0"/>
              </a:spcAft>
              <a:buClrTx/>
              <a:buSzTx/>
              <a:buFontTx/>
              <a:buNone/>
              <a:defRPr/>
            </a:pPr>
            <a:endParaRPr lang="en-US" altLang="zh-CN"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endParaRPr lang="zh-CN" altLang="en-US"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800" dirty="0">
                <a:latin typeface="苹方 特粗" panose="020B0800000000000000" charset="-122"/>
                <a:ea typeface="苹方 特粗" panose="020B0800000000000000" charset="-122"/>
                <a:sym typeface="FZHei-B01S" panose="02010601030101010101" pitchFamily="2" charset="-122"/>
              </a:rPr>
              <a:t>手指字母：根据</a:t>
            </a:r>
            <a:r>
              <a:rPr lang="en-US" altLang="zh-CN" sz="1800" dirty="0">
                <a:latin typeface="苹方 特粗" panose="020B0800000000000000" charset="-122"/>
                <a:ea typeface="苹方 特粗" panose="020B0800000000000000" charset="-122"/>
                <a:sym typeface="FZHei-B01S" panose="02010601030101010101" pitchFamily="2" charset="-122"/>
              </a:rPr>
              <a:t>26</a:t>
            </a:r>
            <a:r>
              <a:rPr lang="zh-CN" altLang="en-US" sz="1800" dirty="0">
                <a:latin typeface="苹方 特粗" panose="020B0800000000000000" charset="-122"/>
                <a:ea typeface="苹方 特粗" panose="020B0800000000000000" charset="-122"/>
                <a:sym typeface="FZHei-B01S" panose="02010601030101010101" pitchFamily="2" charset="-122"/>
              </a:rPr>
              <a:t>个英文字母翻译的手形，</a:t>
            </a:r>
            <a:r>
              <a:rPr lang="zh-CN" altLang="en-US" sz="1800" b="1" dirty="0">
                <a:latin typeface="苹方 特粗" panose="020B0800000000000000" charset="-122"/>
                <a:ea typeface="苹方 特粗" panose="020B0800000000000000" charset="-122"/>
                <a:sym typeface="FZHei-B01S" panose="02010601030101010101" pitchFamily="2" charset="-122"/>
              </a:rPr>
              <a:t>不受地域影响，使用率高</a:t>
            </a:r>
            <a:endParaRPr lang="zh-CN" sz="1400" b="1" dirty="0">
              <a:latin typeface="苹方 中等" panose="020B0400000000000000" charset="-122"/>
              <a:ea typeface="苹方 中等" panose="020B0400000000000000" charset="-122"/>
              <a:cs typeface="苹方 中等" panose="020B0400000000000000" charset="-122"/>
              <a:sym typeface="+mn-ea"/>
            </a:endParaRPr>
          </a:p>
          <a:p>
            <a:pPr marR="0" indent="0" defTabSz="1217930" fontAlgn="auto">
              <a:lnSpc>
                <a:spcPts val="2000"/>
              </a:lnSpc>
              <a:spcBef>
                <a:spcPts val="0"/>
              </a:spcBef>
              <a:spcAft>
                <a:spcPts val="0"/>
              </a:spcAft>
              <a:buClrTx/>
              <a:buSzTx/>
              <a:buFontTx/>
              <a:buNone/>
              <a:defRPr/>
            </a:pPr>
            <a:endParaRPr lang="en-US" altLang="zh-CN" dirty="0">
              <a:solidFill>
                <a:schemeClr val="tx1">
                  <a:lumMod val="50000"/>
                  <a:lumOff val="50000"/>
                </a:schemeClr>
              </a:solidFill>
              <a:latin typeface="苹方 特粗" panose="020B0800000000000000" charset="-122"/>
              <a:ea typeface="苹方 特粗" panose="020B0800000000000000" charset="-122"/>
              <a:cs typeface="苹方 特粗" panose="020B0800000000000000" charset="-122"/>
              <a:sym typeface="+mn-ea"/>
            </a:endParaRPr>
          </a:p>
          <a:p>
            <a:pPr marR="0" indent="0" defTabSz="1217930" fontAlgn="auto">
              <a:lnSpc>
                <a:spcPts val="2000"/>
              </a:lnSpc>
              <a:spcBef>
                <a:spcPts val="0"/>
              </a:spcBef>
              <a:spcAft>
                <a:spcPts val="0"/>
              </a:spcAft>
              <a:buClrTx/>
              <a:buSzTx/>
              <a:buFontTx/>
              <a:buNone/>
              <a:defRPr/>
            </a:pPr>
            <a:endParaRPr lang="zh-CN" dirty="0">
              <a:solidFill>
                <a:schemeClr val="tx1">
                  <a:lumMod val="50000"/>
                  <a:lumOff val="50000"/>
                </a:schemeClr>
              </a:solidFill>
              <a:latin typeface="苹方 特粗" panose="020B0800000000000000" charset="-122"/>
              <a:ea typeface="苹方 特粗" panose="020B0800000000000000" charset="-122"/>
              <a:cs typeface="苹方 特粗" panose="020B0800000000000000" charset="-122"/>
              <a:sym typeface="+mn-ea"/>
            </a:endParaRPr>
          </a:p>
          <a:p>
            <a:pPr marR="0" indent="0" defTabSz="1217930" fontAlgn="auto">
              <a:lnSpc>
                <a:spcPts val="2000"/>
              </a:lnSpc>
              <a:spcBef>
                <a:spcPts val="0"/>
              </a:spcBef>
              <a:spcAft>
                <a:spcPts val="0"/>
              </a:spcAft>
              <a:buClrTx/>
              <a:buSzTx/>
              <a:buFontTx/>
              <a:buNone/>
              <a:defRPr/>
            </a:pPr>
            <a:r>
              <a:rPr lang="zh-CN" dirty="0">
                <a:latin typeface="苹方 特粗" panose="020B0800000000000000" charset="-122"/>
                <a:ea typeface="苹方 特粗" panose="020B0800000000000000" charset="-122"/>
                <a:cs typeface="苹方 特粗" panose="020B0800000000000000" charset="-122"/>
                <a:sym typeface="+mn-ea"/>
              </a:rPr>
              <a:t>因此团队决定以26个手语字母为基础进行手语的识别与翻译。</a:t>
            </a:r>
            <a:endParaRPr lang="zh-CN" dirty="0">
              <a:latin typeface="苹方 特粗" panose="020B0800000000000000" charset="-122"/>
              <a:ea typeface="苹方 特粗" panose="020B0800000000000000" charset="-122"/>
              <a:cs typeface="苹方 特粗" panose="020B0800000000000000" charset="-122"/>
            </a:endParaRPr>
          </a:p>
          <a:p>
            <a:pPr marR="0" indent="0" defTabSz="1217930" fontAlgn="auto">
              <a:lnSpc>
                <a:spcPts val="2000"/>
              </a:lnSpc>
              <a:spcBef>
                <a:spcPts val="0"/>
              </a:spcBef>
              <a:spcAft>
                <a:spcPts val="0"/>
              </a:spcAft>
              <a:buClrTx/>
              <a:buSzTx/>
              <a:buFontTx/>
              <a:buNone/>
              <a:defRPr/>
            </a:pPr>
            <a:endParaRPr lang="zh-CN" altLang="en-US" dirty="0">
              <a:latin typeface="苹方 特粗" panose="020B0800000000000000" charset="-122"/>
              <a:ea typeface="苹方 特粗" panose="020B0800000000000000" charset="-122"/>
              <a:cs typeface="苹方 特粗" panose="020B0800000000000000" charset="-122"/>
              <a:sym typeface="FZHei-B01S" panose="02010601030101010101" pitchFamily="2" charset="-122"/>
            </a:endParaRPr>
          </a:p>
        </p:txBody>
      </p:sp>
      <p:pic>
        <p:nvPicPr>
          <p:cNvPr id="6"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689416" y="2121479"/>
            <a:ext cx="4165600" cy="2861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A002066B-D52B-4803-A5FB-985DAB139282}"/>
              </a:ext>
            </a:extLst>
          </p:cNvPr>
          <p:cNvSpPr txBox="1"/>
          <p:nvPr/>
        </p:nvSpPr>
        <p:spPr>
          <a:xfrm>
            <a:off x="9004501" y="5135258"/>
            <a:ext cx="1876425" cy="276999"/>
          </a:xfrm>
          <a:prstGeom prst="rect">
            <a:avLst/>
          </a:prstGeom>
          <a:noFill/>
        </p:spPr>
        <p:txBody>
          <a:bodyPr wrap="square" rtlCol="0">
            <a:spAutoFit/>
          </a:bodyPr>
          <a:lstStyle/>
          <a:p>
            <a:r>
              <a:rPr lang="zh-CN" altLang="en-US" sz="1200" dirty="0">
                <a:ea typeface="苹方 中等" panose="020B0400000000000000" charset="-122"/>
              </a:rPr>
              <a:t>世界通用手指字母表</a:t>
            </a:r>
          </a:p>
        </p:txBody>
      </p:sp>
      <p:sp>
        <p:nvSpPr>
          <p:cNvPr id="12" name="Parallelogram 43">
            <a:extLst>
              <a:ext uri="{FF2B5EF4-FFF2-40B4-BE49-F238E27FC236}">
                <a16:creationId xmlns:a16="http://schemas.microsoft.com/office/drawing/2014/main" id="{BF652852-9CA8-5705-D9F8-5441E7B7B745}"/>
              </a:ext>
            </a:extLst>
          </p:cNvPr>
          <p:cNvSpPr/>
          <p:nvPr/>
        </p:nvSpPr>
        <p:spPr>
          <a:xfrm>
            <a:off x="815924" y="592899"/>
            <a:ext cx="2065096"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4"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7D236DD1-AF6B-97AE-66C6-DE5223DF73D9}"/>
              </a:ext>
            </a:extLst>
          </p:cNvPr>
          <p:cNvSpPr/>
          <p:nvPr/>
        </p:nvSpPr>
        <p:spPr>
          <a:xfrm>
            <a:off x="364293" y="496236"/>
            <a:ext cx="4557786" cy="646331"/>
          </a:xfrm>
          <a:prstGeom prst="rect">
            <a:avLst/>
          </a:prstGeom>
          <a:noFill/>
        </p:spPr>
        <p:txBody>
          <a:bodyPr wrap="square" rtlCol="0">
            <a:spAutoFit/>
          </a:bodyPr>
          <a:lstStyle/>
          <a:p>
            <a:r>
              <a:rPr lang="zh-CN" altLang="en-US" sz="3600" b="1" dirty="0">
                <a:solidFill>
                  <a:schemeClr val="tx1">
                    <a:lumMod val="75000"/>
                    <a:lumOff val="25000"/>
                  </a:schemeClr>
                </a:solidFill>
                <a:latin typeface="苹方 特粗" panose="020B0800000000000000" charset="-122"/>
                <a:ea typeface="苹方 特粗" panose="020B0800000000000000" charset="-122"/>
              </a:rPr>
              <a:t>精度高</a:t>
            </a:r>
          </a:p>
        </p:txBody>
      </p:sp>
      <p:sp>
        <p:nvSpPr>
          <p:cNvPr id="15" name="文本框 14">
            <a:extLst>
              <a:ext uri="{FF2B5EF4-FFF2-40B4-BE49-F238E27FC236}">
                <a16:creationId xmlns:a16="http://schemas.microsoft.com/office/drawing/2014/main" id="{C5E08689-FF01-C54A-BFD7-A12F619562B2}"/>
              </a:ext>
            </a:extLst>
          </p:cNvPr>
          <p:cNvSpPr txBox="1"/>
          <p:nvPr/>
        </p:nvSpPr>
        <p:spPr>
          <a:xfrm>
            <a:off x="1390372" y="1141749"/>
            <a:ext cx="6152224" cy="400110"/>
          </a:xfrm>
          <a:prstGeom prst="rect">
            <a:avLst/>
          </a:prstGeom>
          <a:noFill/>
        </p:spPr>
        <p:txBody>
          <a:bodyPr wrap="square">
            <a:spAutoFit/>
          </a:bodyPr>
          <a:lstStyle/>
          <a:p>
            <a:r>
              <a:rPr lang="zh-CN" altLang="en-US" sz="2000" dirty="0">
                <a:solidFill>
                  <a:schemeClr val="tx1">
                    <a:lumMod val="75000"/>
                    <a:lumOff val="25000"/>
                  </a:schemeClr>
                </a:solidFill>
                <a:latin typeface="苹方 特粗" panose="020B0800000000000000" charset="-122"/>
                <a:ea typeface="苹方 特粗" panose="020B0800000000000000" charset="-122"/>
              </a:rPr>
              <a:t>手语识别体系</a:t>
            </a:r>
            <a:endParaRPr lang="zh-CN" altLang="zh-CN" sz="2000" dirty="0">
              <a:solidFill>
                <a:schemeClr val="tx1">
                  <a:lumMod val="75000"/>
                  <a:lumOff val="25000"/>
                </a:schemeClr>
              </a:solidFill>
              <a:latin typeface="苹方 特粗" panose="020B0800000000000000" charset="-122"/>
              <a:ea typeface="苹方 特粗" panose="020B08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arallelogram 43">
            <a:extLst>
              <a:ext uri="{FF2B5EF4-FFF2-40B4-BE49-F238E27FC236}">
                <a16:creationId xmlns:a16="http://schemas.microsoft.com/office/drawing/2014/main" id="{E3448ABF-482C-4DA1-8222-4C7FBFDC4433}"/>
              </a:ext>
            </a:extLst>
          </p:cNvPr>
          <p:cNvSpPr/>
          <p:nvPr/>
        </p:nvSpPr>
        <p:spPr>
          <a:xfrm>
            <a:off x="815924" y="592899"/>
            <a:ext cx="2065096"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4267A18-9612-8DA1-061E-B4C251024F93}"/>
              </a:ext>
            </a:extLst>
          </p:cNvPr>
          <p:cNvSpPr/>
          <p:nvPr/>
        </p:nvSpPr>
        <p:spPr>
          <a:xfrm>
            <a:off x="364293" y="496236"/>
            <a:ext cx="4557786" cy="646331"/>
          </a:xfrm>
          <a:prstGeom prst="rect">
            <a:avLst/>
          </a:prstGeom>
          <a:noFill/>
        </p:spPr>
        <p:txBody>
          <a:bodyPr wrap="square" rtlCol="0">
            <a:spAutoFit/>
          </a:bodyPr>
          <a:lstStyle/>
          <a:p>
            <a:r>
              <a:rPr lang="zh-CN" altLang="en-US" sz="3600" b="1" dirty="0">
                <a:solidFill>
                  <a:schemeClr val="tx1">
                    <a:lumMod val="75000"/>
                    <a:lumOff val="25000"/>
                  </a:schemeClr>
                </a:solidFill>
                <a:latin typeface="苹方 特粗" panose="020B0800000000000000" charset="-122"/>
                <a:ea typeface="苹方 特粗" panose="020B0800000000000000" charset="-122"/>
              </a:rPr>
              <a:t>精度高</a:t>
            </a:r>
          </a:p>
        </p:txBody>
      </p:sp>
      <p:sp>
        <p:nvSpPr>
          <p:cNvPr id="23" name="文本框 22">
            <a:extLst>
              <a:ext uri="{FF2B5EF4-FFF2-40B4-BE49-F238E27FC236}">
                <a16:creationId xmlns:a16="http://schemas.microsoft.com/office/drawing/2014/main" id="{84AEFB94-29A3-0F92-8C23-85EC77AD95AC}"/>
              </a:ext>
            </a:extLst>
          </p:cNvPr>
          <p:cNvSpPr txBox="1"/>
          <p:nvPr/>
        </p:nvSpPr>
        <p:spPr>
          <a:xfrm>
            <a:off x="1390372" y="1141749"/>
            <a:ext cx="6152224" cy="400110"/>
          </a:xfrm>
          <a:prstGeom prst="rect">
            <a:avLst/>
          </a:prstGeom>
          <a:noFill/>
        </p:spPr>
        <p:txBody>
          <a:bodyPr wrap="square">
            <a:spAutoFit/>
          </a:bodyPr>
          <a:lstStyle/>
          <a:p>
            <a:r>
              <a:rPr lang="zh-CN" altLang="en-US" sz="2000" dirty="0">
                <a:solidFill>
                  <a:schemeClr val="tx1">
                    <a:lumMod val="75000"/>
                    <a:lumOff val="25000"/>
                  </a:schemeClr>
                </a:solidFill>
                <a:latin typeface="苹方 特粗" panose="020B0800000000000000" charset="-122"/>
                <a:ea typeface="苹方 特粗" panose="020B0800000000000000" charset="-122"/>
              </a:rPr>
              <a:t>断层扫描技术</a:t>
            </a:r>
            <a:endParaRPr lang="zh-CN" altLang="zh-CN" sz="2000" dirty="0">
              <a:solidFill>
                <a:schemeClr val="tx1">
                  <a:lumMod val="75000"/>
                  <a:lumOff val="25000"/>
                </a:schemeClr>
              </a:solidFill>
              <a:latin typeface="苹方 特粗" panose="020B0800000000000000" charset="-122"/>
              <a:ea typeface="苹方 特粗" panose="020B0800000000000000" charset="-122"/>
            </a:endParaRPr>
          </a:p>
        </p:txBody>
      </p:sp>
      <p:sp>
        <p:nvSpPr>
          <p:cNvPr id="24" name="Rectangle: Rounded Corners 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FE97546B-2958-D01B-F337-244A15022487}"/>
              </a:ext>
            </a:extLst>
          </p:cNvPr>
          <p:cNvSpPr/>
          <p:nvPr/>
        </p:nvSpPr>
        <p:spPr>
          <a:xfrm>
            <a:off x="5496527" y="713546"/>
            <a:ext cx="1123950" cy="5669280"/>
          </a:xfrm>
          <a:prstGeom prst="roundRect">
            <a:avLst>
              <a:gd name="adj" fmla="val 50000"/>
            </a:avLst>
          </a:prstGeom>
          <a:gradFill>
            <a:gsLst>
              <a:gs pos="100000">
                <a:schemeClr val="tx1">
                  <a:lumMod val="85000"/>
                  <a:lumOff val="15000"/>
                </a:schemeClr>
              </a:gs>
              <a:gs pos="1000">
                <a:srgbClr val="18F5E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0"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CFFB1C8E-640D-67CE-33C2-C412666E1480}"/>
              </a:ext>
            </a:extLst>
          </p:cNvPr>
          <p:cNvCxnSpPr/>
          <p:nvPr/>
        </p:nvCxnSpPr>
        <p:spPr>
          <a:xfrm>
            <a:off x="5760052" y="2658443"/>
            <a:ext cx="59690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5078C01F-7477-244D-4B7F-F1F36B6FAD03}"/>
              </a:ext>
            </a:extLst>
          </p:cNvPr>
          <p:cNvCxnSpPr/>
          <p:nvPr/>
        </p:nvCxnSpPr>
        <p:spPr>
          <a:xfrm>
            <a:off x="5760052" y="4462775"/>
            <a:ext cx="59690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8" name="Rectangle 26"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DA30C110-A41B-B2DA-302C-EFBD2A5A014A}"/>
              </a:ext>
            </a:extLst>
          </p:cNvPr>
          <p:cNvSpPr/>
          <p:nvPr/>
        </p:nvSpPr>
        <p:spPr>
          <a:xfrm>
            <a:off x="7235157" y="902626"/>
            <a:ext cx="3850687" cy="1015663"/>
          </a:xfrm>
          <a:prstGeom prst="rect">
            <a:avLst/>
          </a:prstGeom>
        </p:spPr>
        <p:txBody>
          <a:bodyPr wrap="square">
            <a:spAutoFit/>
          </a:bodyPr>
          <a:lstStyle/>
          <a:p>
            <a:r>
              <a:rPr lang="zh-CN" altLang="en-US" sz="2000"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rPr>
              <a:t>手腕处环形均匀排布的8个电极</a:t>
            </a:r>
            <a:endParaRPr lang="en-US" altLang="zh-CN" sz="2000"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endParaRPr>
          </a:p>
          <a:p>
            <a:r>
              <a:rPr lang="zh-CN" altLang="en-US" sz="2000" b="1"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rPr>
              <a:t>       实时采集肌肉电容变化</a:t>
            </a:r>
            <a:endParaRPr lang="en-US" altLang="zh-CN" sz="2000" b="1"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endParaRPr>
          </a:p>
          <a:p>
            <a:endParaRPr lang="en-US" sz="2000" b="1"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sp>
        <p:nvSpPr>
          <p:cNvPr id="30" name="Rectangle 30"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B6AE4991-C5FB-904C-3F0C-A3A26B7DAB1F}"/>
              </a:ext>
            </a:extLst>
          </p:cNvPr>
          <p:cNvSpPr/>
          <p:nvPr/>
        </p:nvSpPr>
        <p:spPr>
          <a:xfrm>
            <a:off x="6852501" y="2444703"/>
            <a:ext cx="4663221" cy="1323439"/>
          </a:xfrm>
          <a:prstGeom prst="rect">
            <a:avLst/>
          </a:prstGeom>
        </p:spPr>
        <p:txBody>
          <a:bodyPr wrap="square">
            <a:spAutoFit/>
          </a:bodyPr>
          <a:lstStyle/>
          <a:p>
            <a:pPr algn="ctr"/>
            <a:r>
              <a:rPr lang="zh-CN" altLang="en-US" sz="2000"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rPr>
              <a:t>两个电极之间的实时阻抗</a:t>
            </a:r>
            <a:endParaRPr lang="en-US" altLang="zh-CN" sz="2000"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endParaRPr>
          </a:p>
          <a:p>
            <a:pPr algn="ctr"/>
            <a:r>
              <a:rPr lang="zh-CN" altLang="en-US" sz="2000" b="1"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rPr>
              <a:t>获得28个阻抗数据用于计算肌肉状态</a:t>
            </a:r>
            <a:endParaRPr lang="en-US" altLang="zh-CN" sz="2000" b="1"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endParaRPr>
          </a:p>
          <a:p>
            <a:pPr algn="ctr"/>
            <a:r>
              <a:rPr lang="en-US" altLang="zh-CN" sz="2000"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rPr>
              <a:t>     </a:t>
            </a:r>
          </a:p>
          <a:p>
            <a:pPr algn="ctr"/>
            <a:endParaRPr lang="en-US" sz="2000" b="1"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sp>
        <p:nvSpPr>
          <p:cNvPr id="37" name="Rectangle 33"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E0244F3A-B92A-5339-39F4-8921D758FE02}"/>
              </a:ext>
            </a:extLst>
          </p:cNvPr>
          <p:cNvSpPr/>
          <p:nvPr/>
        </p:nvSpPr>
        <p:spPr>
          <a:xfrm>
            <a:off x="7587053" y="3932061"/>
            <a:ext cx="2968820" cy="1015663"/>
          </a:xfrm>
          <a:prstGeom prst="rect">
            <a:avLst/>
          </a:prstGeom>
        </p:spPr>
        <p:txBody>
          <a:bodyPr wrap="square">
            <a:spAutoFit/>
          </a:bodyPr>
          <a:lstStyle/>
          <a:p>
            <a:pPr algn="ctr"/>
            <a:r>
              <a:rPr lang="zh-CN" altLang="en-US" sz="2000"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rPr>
              <a:t>图像重建算法</a:t>
            </a:r>
            <a:endParaRPr lang="en-US" altLang="zh-CN" sz="2000"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endParaRPr>
          </a:p>
          <a:p>
            <a:pPr algn="ctr"/>
            <a:r>
              <a:rPr lang="zh-CN" altLang="en-US" sz="2000" b="1"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rPr>
              <a:t>重建截面的肌肉状态</a:t>
            </a:r>
            <a:endParaRPr lang="en-US" altLang="zh-CN" sz="2000" b="1"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endParaRPr>
          </a:p>
          <a:p>
            <a:pPr algn="ctr"/>
            <a:endParaRPr lang="en-US" sz="2000" b="1" dirty="0">
              <a:solidFill>
                <a:schemeClr val="tx1">
                  <a:lumMod val="75000"/>
                  <a:lumOff val="25000"/>
                </a:schemeClr>
              </a:solidFill>
              <a:latin typeface="Raleway" panose="020B0503030101060003" pitchFamily="34" charset="0"/>
              <a:ea typeface="Open Sans" panose="020B0606030504020204" pitchFamily="34" charset="0"/>
              <a:cs typeface="Open Sans" panose="020B0606030504020204" pitchFamily="34" charset="0"/>
            </a:endParaRPr>
          </a:p>
        </p:txBody>
      </p:sp>
      <p:sp>
        <p:nvSpPr>
          <p:cNvPr id="39" name="矩形 38">
            <a:extLst>
              <a:ext uri="{FF2B5EF4-FFF2-40B4-BE49-F238E27FC236}">
                <a16:creationId xmlns:a16="http://schemas.microsoft.com/office/drawing/2014/main" id="{62EA3E22-BB92-E0BA-6DA6-3533641F7595}"/>
              </a:ext>
            </a:extLst>
          </p:cNvPr>
          <p:cNvSpPr/>
          <p:nvPr/>
        </p:nvSpPr>
        <p:spPr>
          <a:xfrm>
            <a:off x="7806402" y="5519926"/>
            <a:ext cx="2749471" cy="605294"/>
          </a:xfrm>
          <a:prstGeom prst="rect">
            <a:avLst/>
          </a:prstGeom>
        </p:spPr>
        <p:txBody>
          <a:bodyPr wrap="none">
            <a:spAutoFit/>
          </a:bodyPr>
          <a:lstStyle/>
          <a:p>
            <a:pPr lvl="0" algn="ctr">
              <a:lnSpc>
                <a:spcPts val="2000"/>
              </a:lnSpc>
              <a:defRPr/>
            </a:pPr>
            <a:r>
              <a:rPr lang="zh-CN" altLang="en-US" sz="2000"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rPr>
              <a:t>通过肌肉状态逆推手势</a:t>
            </a:r>
            <a:endParaRPr lang="en-US" altLang="zh-CN" sz="2000"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endParaRPr>
          </a:p>
          <a:p>
            <a:pPr lvl="0" algn="ctr">
              <a:lnSpc>
                <a:spcPts val="2000"/>
              </a:lnSpc>
              <a:defRPr/>
            </a:pPr>
            <a:r>
              <a:rPr lang="zh-CN" altLang="en-US" sz="2000" b="1"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rPr>
              <a:t>获取目前手势</a:t>
            </a:r>
            <a:endParaRPr lang="en-US" altLang="zh-CN" sz="2000" dirty="0">
              <a:solidFill>
                <a:schemeClr val="tx1">
                  <a:lumMod val="75000"/>
                  <a:lumOff val="25000"/>
                </a:schemeClr>
              </a:solidFill>
              <a:latin typeface="苹方 中等" panose="020B0400000000000000" charset="-122"/>
              <a:ea typeface="苹方 中等" panose="020B0400000000000000" charset="-122"/>
              <a:sym typeface="FZHei-B01S" panose="02010601030101010101" pitchFamily="2" charset="-122"/>
            </a:endParaRPr>
          </a:p>
        </p:txBody>
      </p:sp>
      <p:pic>
        <p:nvPicPr>
          <p:cNvPr id="40" name="图片 16">
            <a:extLst>
              <a:ext uri="{FF2B5EF4-FFF2-40B4-BE49-F238E27FC236}">
                <a16:creationId xmlns:a16="http://schemas.microsoft.com/office/drawing/2014/main" id="{7995D778-FB28-00A1-B564-36501836B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302"/>
          <a:stretch/>
        </p:blipFill>
        <p:spPr>
          <a:xfrm>
            <a:off x="821335" y="3556768"/>
            <a:ext cx="3903574" cy="2700702"/>
          </a:xfrm>
          <a:prstGeom prst="rect">
            <a:avLst/>
          </a:prstGeom>
          <a:noFill/>
          <a:ln>
            <a:noFill/>
          </a:ln>
        </p:spPr>
      </p:pic>
      <p:pic>
        <p:nvPicPr>
          <p:cNvPr id="41" name="图片 40">
            <a:extLst>
              <a:ext uri="{FF2B5EF4-FFF2-40B4-BE49-F238E27FC236}">
                <a16:creationId xmlns:a16="http://schemas.microsoft.com/office/drawing/2014/main" id="{13BAF7F9-EF66-7293-0D9A-C8A9AB36A9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4650" y="1822975"/>
            <a:ext cx="2303972" cy="1742027"/>
          </a:xfrm>
          <a:prstGeom prst="rect">
            <a:avLst/>
          </a:prstGeom>
        </p:spPr>
      </p:pic>
      <p:cxnSp>
        <p:nvCxnSpPr>
          <p:cNvPr id="43" name="直接箭头连接符 42">
            <a:extLst>
              <a:ext uri="{FF2B5EF4-FFF2-40B4-BE49-F238E27FC236}">
                <a16:creationId xmlns:a16="http://schemas.microsoft.com/office/drawing/2014/main" id="{6A042067-06FC-14E3-CFCF-3BF103532A0F}"/>
              </a:ext>
            </a:extLst>
          </p:cNvPr>
          <p:cNvCxnSpPr>
            <a:cxnSpLocks/>
          </p:cNvCxnSpPr>
          <p:nvPr/>
        </p:nvCxnSpPr>
        <p:spPr>
          <a:xfrm>
            <a:off x="9044415" y="1652750"/>
            <a:ext cx="0" cy="578824"/>
          </a:xfrm>
          <a:prstGeom prst="straightConnector1">
            <a:avLst/>
          </a:prstGeom>
          <a:ln w="127000">
            <a:gradFill>
              <a:gsLst>
                <a:gs pos="0">
                  <a:srgbClr val="19E1CF"/>
                </a:gs>
                <a:gs pos="100000">
                  <a:schemeClr val="accent1">
                    <a:lumMod val="30000"/>
                    <a:lumOff val="70000"/>
                  </a:schemeClr>
                </a:gs>
              </a:gsLst>
              <a:lin ang="5400000" scaled="1"/>
            </a:gradFill>
            <a:headEnd w="sm" len="sm"/>
            <a:tailEnd type="triangle" w="lg" len="sm"/>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632AEE5-8573-24C2-80CA-D36E536B2EC3}"/>
              </a:ext>
            </a:extLst>
          </p:cNvPr>
          <p:cNvCxnSpPr>
            <a:cxnSpLocks/>
          </p:cNvCxnSpPr>
          <p:nvPr/>
        </p:nvCxnSpPr>
        <p:spPr>
          <a:xfrm>
            <a:off x="9022764" y="3285731"/>
            <a:ext cx="0" cy="578824"/>
          </a:xfrm>
          <a:prstGeom prst="straightConnector1">
            <a:avLst/>
          </a:prstGeom>
          <a:ln w="127000">
            <a:gradFill>
              <a:gsLst>
                <a:gs pos="0">
                  <a:srgbClr val="19E1CF"/>
                </a:gs>
                <a:gs pos="100000">
                  <a:schemeClr val="accent1">
                    <a:lumMod val="30000"/>
                    <a:lumOff val="70000"/>
                  </a:schemeClr>
                </a:gs>
              </a:gsLst>
              <a:lin ang="5400000" scaled="1"/>
            </a:gradFill>
            <a:headEnd w="sm" len="sm"/>
            <a:tailEnd type="triangle" w="lg" len="sm"/>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1DCB5E50-90C3-29D7-9BFC-BC392F86EBC7}"/>
              </a:ext>
            </a:extLst>
          </p:cNvPr>
          <p:cNvCxnSpPr>
            <a:cxnSpLocks/>
          </p:cNvCxnSpPr>
          <p:nvPr/>
        </p:nvCxnSpPr>
        <p:spPr>
          <a:xfrm>
            <a:off x="9008093" y="4806910"/>
            <a:ext cx="0" cy="578824"/>
          </a:xfrm>
          <a:prstGeom prst="straightConnector1">
            <a:avLst/>
          </a:prstGeom>
          <a:ln w="127000">
            <a:gradFill>
              <a:gsLst>
                <a:gs pos="0">
                  <a:srgbClr val="19E1CF"/>
                </a:gs>
                <a:gs pos="100000">
                  <a:schemeClr val="accent1">
                    <a:lumMod val="30000"/>
                    <a:lumOff val="70000"/>
                  </a:schemeClr>
                </a:gs>
              </a:gsLst>
              <a:lin ang="5400000" scaled="1"/>
            </a:gradFill>
            <a:headEnd w="sm" len="sm"/>
            <a:tailEnd type="triangle" w="lg" len="sm"/>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F0054E2-C232-D64F-3A70-A7458ADFD0AF}"/>
              </a:ext>
            </a:extLst>
          </p:cNvPr>
          <p:cNvSpPr txBox="1"/>
          <p:nvPr/>
        </p:nvSpPr>
        <p:spPr>
          <a:xfrm>
            <a:off x="5520314" y="1221985"/>
            <a:ext cx="1015663" cy="4414029"/>
          </a:xfrm>
          <a:prstGeom prst="rect">
            <a:avLst/>
          </a:prstGeom>
          <a:noFill/>
        </p:spPr>
        <p:txBody>
          <a:bodyPr vert="eaVert" wrap="none" rtlCol="0">
            <a:spAutoFit/>
          </a:bodyPr>
          <a:lstStyle/>
          <a:p>
            <a:r>
              <a:rPr lang="zh-CN" altLang="en-US" sz="5400" b="1" dirty="0">
                <a:solidFill>
                  <a:schemeClr val="bg1"/>
                </a:solidFill>
                <a:latin typeface="Raleway" panose="020B0503030101060003" pitchFamily="34" charset="0"/>
                <a:cs typeface="Lato" panose="020F0502020204030203" pitchFamily="34" charset="0"/>
              </a:rPr>
              <a:t> 断层扫描技术</a:t>
            </a:r>
          </a:p>
        </p:txBody>
      </p:sp>
    </p:spTree>
    <p:extLst>
      <p:ext uri="{BB962C8B-B14F-4D97-AF65-F5344CB8AC3E}">
        <p14:creationId xmlns:p14="http://schemas.microsoft.com/office/powerpoint/2010/main" val="819853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arallelogram 43">
            <a:extLst>
              <a:ext uri="{FF2B5EF4-FFF2-40B4-BE49-F238E27FC236}">
                <a16:creationId xmlns:a16="http://schemas.microsoft.com/office/drawing/2014/main" id="{E3448ABF-482C-4DA1-8222-4C7FBFDC4433}"/>
              </a:ext>
            </a:extLst>
          </p:cNvPr>
          <p:cNvSpPr/>
          <p:nvPr/>
        </p:nvSpPr>
        <p:spPr>
          <a:xfrm>
            <a:off x="723328" y="590117"/>
            <a:ext cx="2065096"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4267A18-9612-8DA1-061E-B4C251024F93}"/>
              </a:ext>
            </a:extLst>
          </p:cNvPr>
          <p:cNvSpPr/>
          <p:nvPr/>
        </p:nvSpPr>
        <p:spPr>
          <a:xfrm>
            <a:off x="271697" y="493454"/>
            <a:ext cx="4557786" cy="646331"/>
          </a:xfrm>
          <a:prstGeom prst="rect">
            <a:avLst/>
          </a:prstGeom>
          <a:noFill/>
        </p:spPr>
        <p:txBody>
          <a:bodyPr wrap="square" rtlCol="0">
            <a:spAutoFit/>
          </a:bodyPr>
          <a:lstStyle/>
          <a:p>
            <a:r>
              <a:rPr lang="zh-CN" altLang="en-US" sz="3600" b="1" dirty="0">
                <a:solidFill>
                  <a:schemeClr val="tx1">
                    <a:lumMod val="75000"/>
                    <a:lumOff val="25000"/>
                  </a:schemeClr>
                </a:solidFill>
                <a:latin typeface="苹方 特粗" panose="020B0800000000000000" charset="-122"/>
                <a:ea typeface="苹方 特粗" panose="020B0800000000000000" charset="-122"/>
              </a:rPr>
              <a:t>精度高</a:t>
            </a:r>
          </a:p>
        </p:txBody>
      </p:sp>
      <p:sp>
        <p:nvSpPr>
          <p:cNvPr id="23" name="文本框 22">
            <a:extLst>
              <a:ext uri="{FF2B5EF4-FFF2-40B4-BE49-F238E27FC236}">
                <a16:creationId xmlns:a16="http://schemas.microsoft.com/office/drawing/2014/main" id="{84AEFB94-29A3-0F92-8C23-85EC77AD95AC}"/>
              </a:ext>
            </a:extLst>
          </p:cNvPr>
          <p:cNvSpPr txBox="1"/>
          <p:nvPr/>
        </p:nvSpPr>
        <p:spPr>
          <a:xfrm>
            <a:off x="1297776" y="1138967"/>
            <a:ext cx="6152224" cy="400110"/>
          </a:xfrm>
          <a:prstGeom prst="rect">
            <a:avLst/>
          </a:prstGeom>
          <a:noFill/>
        </p:spPr>
        <p:txBody>
          <a:bodyPr wrap="square">
            <a:spAutoFit/>
          </a:bodyPr>
          <a:lstStyle/>
          <a:p>
            <a:r>
              <a:rPr lang="zh-CN" altLang="en-US" sz="2000" dirty="0">
                <a:solidFill>
                  <a:schemeClr val="tx1">
                    <a:lumMod val="75000"/>
                    <a:lumOff val="25000"/>
                  </a:schemeClr>
                </a:solidFill>
                <a:latin typeface="苹方 特粗" panose="020B0800000000000000" charset="-122"/>
                <a:ea typeface="苹方 特粗" panose="020B0800000000000000" charset="-122"/>
              </a:rPr>
              <a:t>深度学习重建图像</a:t>
            </a:r>
            <a:endParaRPr lang="zh-CN" altLang="zh-CN" sz="2000" dirty="0">
              <a:solidFill>
                <a:schemeClr val="tx1">
                  <a:lumMod val="75000"/>
                  <a:lumOff val="25000"/>
                </a:schemeClr>
              </a:solidFill>
              <a:latin typeface="苹方 特粗" panose="020B0800000000000000" charset="-122"/>
              <a:ea typeface="苹方 特粗" panose="020B0800000000000000" charset="-122"/>
            </a:endParaRPr>
          </a:p>
        </p:txBody>
      </p:sp>
      <p:sp>
        <p:nvSpPr>
          <p:cNvPr id="32"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FD4FEC91-EA17-2035-5DCA-86D314185777}"/>
              </a:ext>
            </a:extLst>
          </p:cNvPr>
          <p:cNvSpPr/>
          <p:nvPr/>
        </p:nvSpPr>
        <p:spPr>
          <a:xfrm>
            <a:off x="1148174" y="1994652"/>
            <a:ext cx="4557786" cy="646331"/>
          </a:xfrm>
          <a:prstGeom prst="rect">
            <a:avLst/>
          </a:prstGeom>
          <a:noFill/>
        </p:spPr>
        <p:txBody>
          <a:bodyPr wrap="square" rtlCol="0">
            <a:spAutoFit/>
          </a:bodyPr>
          <a:lstStyle/>
          <a:p>
            <a:r>
              <a:rPr lang="zh-CN" altLang="en-US" sz="3600" b="1" dirty="0">
                <a:solidFill>
                  <a:schemeClr val="bg1"/>
                </a:solidFill>
                <a:latin typeface="苹方 特粗" panose="020B0800000000000000" charset="-122"/>
                <a:ea typeface="苹方 特粗" panose="020B0800000000000000" charset="-122"/>
              </a:rPr>
              <a:t>断层扫描技术</a:t>
            </a:r>
          </a:p>
        </p:txBody>
      </p:sp>
      <p:sp>
        <p:nvSpPr>
          <p:cNvPr id="37" name="Rectangle 2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79344C96-82FE-2A28-8737-A9E70F71FC95}"/>
              </a:ext>
            </a:extLst>
          </p:cNvPr>
          <p:cNvSpPr/>
          <p:nvPr/>
        </p:nvSpPr>
        <p:spPr>
          <a:xfrm>
            <a:off x="5330363" y="935580"/>
            <a:ext cx="5479511" cy="1705403"/>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我们测试了手语常用手势，使用</a:t>
            </a:r>
            <a:r>
              <a:rPr lang="es-ES" altLang="zh-CN" dirty="0">
                <a:solidFill>
                  <a:schemeClr val="tx1">
                    <a:lumMod val="75000"/>
                    <a:lumOff val="25000"/>
                  </a:schemeClr>
                </a:solidFill>
                <a:latin typeface="Microsoft YaHei" panose="020B0503020204020204" pitchFamily="34" charset="-122"/>
                <a:ea typeface="Microsoft YaHei" panose="020B0503020204020204" pitchFamily="34" charset="-122"/>
              </a:rPr>
              <a:t>SVM</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进行实时分类，利用深度学习还原断层电极信号，初步证明了方法的可行性。</a:t>
            </a:r>
          </a:p>
          <a:p>
            <a:pPr>
              <a:lnSpc>
                <a:spcPct val="150000"/>
              </a:lnSpc>
            </a:pPr>
            <a:endParaRPr lang="en-US" dirty="0">
              <a:solidFill>
                <a:schemeClr val="tx1">
                  <a:lumMod val="75000"/>
                  <a:lumOff val="25000"/>
                </a:schemeClr>
              </a:solidFill>
              <a:latin typeface="Microsoft YaHei" panose="020B0503020204020204" pitchFamily="34" charset="-122"/>
              <a:ea typeface="Microsoft YaHei" panose="020B0503020204020204" pitchFamily="34" charset="-122"/>
              <a:cs typeface="Open Sans Light" panose="020B0306030504020204" pitchFamily="34" charset="0"/>
            </a:endParaRPr>
          </a:p>
        </p:txBody>
      </p:sp>
      <p:grpSp>
        <p:nvGrpSpPr>
          <p:cNvPr id="38" name="组合 3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935561FA-CDBB-D0AA-D083-68D4DF5770BB}"/>
              </a:ext>
            </a:extLst>
          </p:cNvPr>
          <p:cNvGrpSpPr/>
          <p:nvPr/>
        </p:nvGrpSpPr>
        <p:grpSpPr>
          <a:xfrm>
            <a:off x="5439782" y="2300725"/>
            <a:ext cx="2441388" cy="428821"/>
            <a:chOff x="1544043" y="4365248"/>
            <a:chExt cx="2441388" cy="428821"/>
          </a:xfrm>
          <a:effectLst>
            <a:outerShdw blurRad="317500" dist="88900" dir="2700000" algn="tl" rotWithShape="0">
              <a:schemeClr val="accent6">
                <a:alpha val="25000"/>
              </a:schemeClr>
            </a:outerShdw>
          </a:effectLst>
        </p:grpSpPr>
        <p:grpSp>
          <p:nvGrpSpPr>
            <p:cNvPr id="39" name="Group 10">
              <a:extLst>
                <a:ext uri="{FF2B5EF4-FFF2-40B4-BE49-F238E27FC236}">
                  <a16:creationId xmlns:a16="http://schemas.microsoft.com/office/drawing/2014/main" id="{0F547C6C-8573-AE03-BD11-1F4E750B7862}"/>
                </a:ext>
              </a:extLst>
            </p:cNvPr>
            <p:cNvGrpSpPr/>
            <p:nvPr/>
          </p:nvGrpSpPr>
          <p:grpSpPr>
            <a:xfrm>
              <a:off x="1544043" y="4365248"/>
              <a:ext cx="2441388" cy="428821"/>
              <a:chOff x="9349776" y="9462313"/>
              <a:chExt cx="4882775" cy="857641"/>
            </a:xfrm>
          </p:grpSpPr>
          <p:sp>
            <p:nvSpPr>
              <p:cNvPr id="41" name="Rounded Rectangle">
                <a:extLst>
                  <a:ext uri="{FF2B5EF4-FFF2-40B4-BE49-F238E27FC236}">
                    <a16:creationId xmlns:a16="http://schemas.microsoft.com/office/drawing/2014/main" id="{703D7D12-6C70-CDE4-BE02-7BF8C296E394}"/>
                  </a:ext>
                </a:extLst>
              </p:cNvPr>
              <p:cNvSpPr/>
              <p:nvPr/>
            </p:nvSpPr>
            <p:spPr>
              <a:xfrm>
                <a:off x="9349776" y="9462313"/>
                <a:ext cx="4882775" cy="857641"/>
              </a:xfrm>
              <a:prstGeom prst="roundRect">
                <a:avLst>
                  <a:gd name="adj" fmla="val 5139"/>
                </a:avLst>
              </a:prstGeom>
              <a:gradFill flip="none" rotWithShape="1">
                <a:gsLst>
                  <a:gs pos="0">
                    <a:srgbClr val="18F5E2"/>
                  </a:gs>
                  <a:gs pos="100000">
                    <a:srgbClr val="04AB9E"/>
                  </a:gs>
                </a:gsLst>
                <a:lin ang="0" scaled="1"/>
                <a:tileRect/>
              </a:gradFill>
              <a:ln w="25400">
                <a:noFill/>
                <a:miter lim="400000"/>
              </a:ln>
              <a:effectLst>
                <a:outerShdw blurRad="1270000" dist="38100" dir="5400000" sx="106000" sy="106000" algn="t" rotWithShape="0">
                  <a:srgbClr val="18F5E2">
                    <a:alpha val="40000"/>
                  </a:srgbClr>
                </a:outerShdw>
              </a:effectLst>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42" name="TextBox 12">
                <a:extLst>
                  <a:ext uri="{FF2B5EF4-FFF2-40B4-BE49-F238E27FC236}">
                    <a16:creationId xmlns:a16="http://schemas.microsoft.com/office/drawing/2014/main" id="{FBB76367-3F78-9719-6ED1-47637BC382AA}"/>
                  </a:ext>
                </a:extLst>
              </p:cNvPr>
              <p:cNvSpPr txBox="1"/>
              <p:nvPr/>
            </p:nvSpPr>
            <p:spPr>
              <a:xfrm>
                <a:off x="9820484" y="9521801"/>
                <a:ext cx="4412065" cy="738663"/>
              </a:xfrm>
              <a:prstGeom prst="rect">
                <a:avLst/>
              </a:prstGeom>
              <a:noFill/>
            </p:spPr>
            <p:txBody>
              <a:bodyPr wrap="square" rtlCol="0">
                <a:spAutoFit/>
              </a:bodyPr>
              <a:lstStyle/>
              <a:p>
                <a:pPr algn="ctr"/>
                <a:r>
                  <a:rPr lang="es-ES" altLang="zh-CN" dirty="0">
                    <a:solidFill>
                      <a:schemeClr val="bg1"/>
                    </a:solidFill>
                  </a:rPr>
                  <a:t>Begin</a:t>
                </a:r>
                <a:r>
                  <a:rPr lang="zh-CN" altLang="en-US" dirty="0">
                    <a:solidFill>
                      <a:schemeClr val="bg1"/>
                    </a:solidFill>
                  </a:rPr>
                  <a:t> </a:t>
                </a:r>
                <a:r>
                  <a:rPr lang="en-US" altLang="zh-CN" dirty="0">
                    <a:solidFill>
                      <a:schemeClr val="bg1"/>
                    </a:solidFill>
                  </a:rPr>
                  <a:t>to Identify</a:t>
                </a:r>
                <a:endParaRPr lang="en-US" sz="1100" dirty="0">
                  <a:solidFill>
                    <a:schemeClr val="bg1"/>
                  </a:solidFill>
                  <a:latin typeface="+mj-lt"/>
                </a:endParaRPr>
              </a:p>
            </p:txBody>
          </p:sp>
        </p:grpSp>
        <p:sp>
          <p:nvSpPr>
            <p:cNvPr id="40" name="Flowchart: Merge 14">
              <a:extLst>
                <a:ext uri="{FF2B5EF4-FFF2-40B4-BE49-F238E27FC236}">
                  <a16:creationId xmlns:a16="http://schemas.microsoft.com/office/drawing/2014/main" id="{4FB90820-FF93-6FCF-E638-795347357A42}"/>
                </a:ext>
              </a:extLst>
            </p:cNvPr>
            <p:cNvSpPr/>
            <p:nvPr/>
          </p:nvSpPr>
          <p:spPr>
            <a:xfrm rot="16200000">
              <a:off x="1664288" y="4527363"/>
              <a:ext cx="123635" cy="106582"/>
            </a:xfrm>
            <a:prstGeom prst="flowChartMerge">
              <a:avLst/>
            </a:prstGeom>
            <a:solidFill>
              <a:schemeClr val="bg1"/>
            </a:solidFill>
            <a:ln cap="rnd">
              <a:noFill/>
              <a:round/>
            </a:ln>
            <a:effectLst>
              <a:outerShdw blurRad="508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pic>
        <p:nvPicPr>
          <p:cNvPr id="43" name="202204161100(1)">
            <a:hlinkClick r:id="" action="ppaction://media"/>
            <a:extLst>
              <a:ext uri="{FF2B5EF4-FFF2-40B4-BE49-F238E27FC236}">
                <a16:creationId xmlns:a16="http://schemas.microsoft.com/office/drawing/2014/main" id="{396993BA-BDBC-C4C4-4402-14429B14D5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048000"/>
            <a:ext cx="12192000" cy="3810000"/>
          </a:xfrm>
          <a:prstGeom prst="rect">
            <a:avLst/>
          </a:prstGeom>
        </p:spPr>
      </p:pic>
    </p:spTree>
    <p:extLst>
      <p:ext uri="{BB962C8B-B14F-4D97-AF65-F5344CB8AC3E}">
        <p14:creationId xmlns:p14="http://schemas.microsoft.com/office/powerpoint/2010/main" val="29208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40"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5D247772-C0E6-B6D7-7D08-A268F3AF84CA}"/>
              </a:ext>
            </a:extLst>
          </p:cNvPr>
          <p:cNvSpPr/>
          <p:nvPr/>
        </p:nvSpPr>
        <p:spPr>
          <a:xfrm>
            <a:off x="7901676" y="2490443"/>
            <a:ext cx="3108888" cy="2890086"/>
          </a:xfrm>
          <a:prstGeom prst="rect">
            <a:avLst/>
          </a:prstGeom>
          <a:blipFill dpi="0" rotWithShape="1">
            <a:blip r:embed="rId2">
              <a:alphaModFix amt="37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Rectangle: Rounded Corners 2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3181CC92-ABEA-227E-3EC6-95683E7B2EA4}"/>
              </a:ext>
            </a:extLst>
          </p:cNvPr>
          <p:cNvSpPr/>
          <p:nvPr/>
        </p:nvSpPr>
        <p:spPr>
          <a:xfrm rot="16200000" flipH="1">
            <a:off x="8014406" y="2321321"/>
            <a:ext cx="2937331" cy="3162791"/>
          </a:xfrm>
          <a:prstGeom prst="roundRect">
            <a:avLst>
              <a:gd name="adj" fmla="val 0"/>
            </a:avLst>
          </a:prstGeom>
          <a:gradFill>
            <a:gsLst>
              <a:gs pos="100000">
                <a:srgbClr val="3E6B81">
                  <a:alpha val="65000"/>
                </a:srgbClr>
              </a:gs>
              <a:gs pos="100000">
                <a:srgbClr val="006B79"/>
              </a:gs>
              <a:gs pos="1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矩形 74">
            <a:extLst>
              <a:ext uri="{FF2B5EF4-FFF2-40B4-BE49-F238E27FC236}">
                <a16:creationId xmlns:a16="http://schemas.microsoft.com/office/drawing/2014/main" id="{3372A7C5-1433-E7C6-DA95-49185276FA06}"/>
              </a:ext>
            </a:extLst>
          </p:cNvPr>
          <p:cNvSpPr/>
          <p:nvPr/>
        </p:nvSpPr>
        <p:spPr>
          <a:xfrm>
            <a:off x="4496237" y="2481296"/>
            <a:ext cx="3108888" cy="2890086"/>
          </a:xfrm>
          <a:prstGeom prst="rect">
            <a:avLst/>
          </a:prstGeom>
          <a:blipFill dpi="0" rotWithShape="1">
            <a:blip r:embed="rId3">
              <a:alphaModFix amt="34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Rectangle: Rounded Corners 2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F1A8A277-7369-E61F-A7A7-06BAE0346E2C}"/>
              </a:ext>
            </a:extLst>
          </p:cNvPr>
          <p:cNvSpPr/>
          <p:nvPr/>
        </p:nvSpPr>
        <p:spPr>
          <a:xfrm rot="16200000" flipH="1">
            <a:off x="4547330" y="2321321"/>
            <a:ext cx="2937331" cy="3162791"/>
          </a:xfrm>
          <a:prstGeom prst="roundRect">
            <a:avLst>
              <a:gd name="adj" fmla="val 0"/>
            </a:avLst>
          </a:prstGeom>
          <a:gradFill>
            <a:gsLst>
              <a:gs pos="100000">
                <a:srgbClr val="3E6B81">
                  <a:alpha val="65000"/>
                </a:srgbClr>
              </a:gs>
              <a:gs pos="100000">
                <a:srgbClr val="006B79"/>
              </a:gs>
              <a:gs pos="1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矩形 73">
            <a:extLst>
              <a:ext uri="{FF2B5EF4-FFF2-40B4-BE49-F238E27FC236}">
                <a16:creationId xmlns:a16="http://schemas.microsoft.com/office/drawing/2014/main" id="{4D83DD38-0BA0-C956-9C04-0DBCDC00E9DC}"/>
              </a:ext>
            </a:extLst>
          </p:cNvPr>
          <p:cNvSpPr/>
          <p:nvPr/>
        </p:nvSpPr>
        <p:spPr>
          <a:xfrm>
            <a:off x="840167" y="2310582"/>
            <a:ext cx="3297224" cy="3084445"/>
          </a:xfrm>
          <a:prstGeom prst="rect">
            <a:avLst/>
          </a:prstGeom>
          <a:blipFill dpi="0" rotWithShape="1">
            <a:blip r:embed="rId4">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Rectangle: Rounded Corners 27"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D07C35DF-7D1A-23ED-693D-9C11FAD76E30}"/>
              </a:ext>
            </a:extLst>
          </p:cNvPr>
          <p:cNvSpPr/>
          <p:nvPr/>
        </p:nvSpPr>
        <p:spPr>
          <a:xfrm rot="16200000" flipH="1">
            <a:off x="1087330" y="2330468"/>
            <a:ext cx="2937331" cy="3162791"/>
          </a:xfrm>
          <a:prstGeom prst="roundRect">
            <a:avLst>
              <a:gd name="adj" fmla="val 0"/>
            </a:avLst>
          </a:prstGeom>
          <a:gradFill>
            <a:gsLst>
              <a:gs pos="100000">
                <a:srgbClr val="3E6B81">
                  <a:alpha val="65000"/>
                </a:srgbClr>
              </a:gs>
              <a:gs pos="100000">
                <a:srgbClr val="006B79"/>
              </a:gs>
              <a:gs pos="1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6086287-831F-B2A3-680F-5A2CE768C452}"/>
              </a:ext>
            </a:extLst>
          </p:cNvPr>
          <p:cNvSpPr txBox="1">
            <a:spLocks/>
          </p:cNvSpPr>
          <p:nvPr/>
        </p:nvSpPr>
        <p:spPr>
          <a:xfrm>
            <a:off x="5527516" y="659218"/>
            <a:ext cx="5824317" cy="1450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endParaRPr lang="en-US" sz="1400" dirty="0">
              <a:latin typeface="Microsoft YaHei" panose="020B0503020204020204" pitchFamily="34" charset="-122"/>
              <a:ea typeface="Microsoft YaHei" panose="020B0503020204020204" pitchFamily="34" charset="-122"/>
              <a:cs typeface="Calibri"/>
            </a:endParaRPr>
          </a:p>
        </p:txBody>
      </p:sp>
      <p:sp>
        <p:nvSpPr>
          <p:cNvPr id="22" name="Parallelogram 2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D4B623A5-0291-31E3-1855-1CF968A87655}"/>
              </a:ext>
            </a:extLst>
          </p:cNvPr>
          <p:cNvSpPr/>
          <p:nvPr/>
        </p:nvSpPr>
        <p:spPr>
          <a:xfrm>
            <a:off x="498722" y="553283"/>
            <a:ext cx="2065095" cy="1200330"/>
          </a:xfrm>
          <a:prstGeom prst="parallelogram">
            <a:avLst>
              <a:gd name="adj" fmla="val 101679"/>
            </a:avLst>
          </a:prstGeom>
          <a:solidFill>
            <a:srgbClr val="18F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Rectangle 81"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0F62B951-548D-5936-6166-9C7C176FED9D}"/>
              </a:ext>
            </a:extLst>
          </p:cNvPr>
          <p:cNvSpPr/>
          <p:nvPr/>
        </p:nvSpPr>
        <p:spPr>
          <a:xfrm>
            <a:off x="342377" y="504229"/>
            <a:ext cx="4557786" cy="646331"/>
          </a:xfrm>
          <a:prstGeom prst="rect">
            <a:avLst/>
          </a:prstGeom>
          <a:noFill/>
        </p:spPr>
        <p:txBody>
          <a:bodyPr wrap="square" rtlCol="0">
            <a:spAutoFit/>
          </a:bodyPr>
          <a:lstStyle/>
          <a:p>
            <a:r>
              <a:rPr lang="zh-CN" altLang="en-US" sz="3600" b="1" dirty="0">
                <a:solidFill>
                  <a:schemeClr val="tx1">
                    <a:lumMod val="75000"/>
                    <a:lumOff val="25000"/>
                  </a:schemeClr>
                </a:solidFill>
                <a:latin typeface="苹方 特粗" panose="020B0800000000000000" charset="-122"/>
                <a:ea typeface="苹方 特粗" panose="020B0800000000000000" charset="-122"/>
              </a:rPr>
              <a:t>价格低</a:t>
            </a:r>
          </a:p>
        </p:txBody>
      </p:sp>
      <p:sp>
        <p:nvSpPr>
          <p:cNvPr id="31" name="文本框 30">
            <a:extLst>
              <a:ext uri="{FF2B5EF4-FFF2-40B4-BE49-F238E27FC236}">
                <a16:creationId xmlns:a16="http://schemas.microsoft.com/office/drawing/2014/main" id="{F7739FB3-91BC-9971-EF82-C6F7CE76B21A}"/>
              </a:ext>
            </a:extLst>
          </p:cNvPr>
          <p:cNvSpPr txBox="1"/>
          <p:nvPr/>
        </p:nvSpPr>
        <p:spPr>
          <a:xfrm>
            <a:off x="1368456" y="1149742"/>
            <a:ext cx="6152224" cy="400110"/>
          </a:xfrm>
          <a:prstGeom prst="rect">
            <a:avLst/>
          </a:prstGeom>
          <a:noFill/>
        </p:spPr>
        <p:txBody>
          <a:bodyPr wrap="square">
            <a:spAutoFit/>
          </a:bodyPr>
          <a:lstStyle/>
          <a:p>
            <a:r>
              <a:rPr lang="zh-CN" altLang="en-US" sz="2000" dirty="0">
                <a:solidFill>
                  <a:schemeClr val="tx1">
                    <a:lumMod val="75000"/>
                    <a:lumOff val="25000"/>
                  </a:schemeClr>
                </a:solidFill>
                <a:latin typeface="苹方 特粗" panose="020B0800000000000000" charset="-122"/>
                <a:ea typeface="苹方 特粗" panose="020B0800000000000000" charset="-122"/>
              </a:rPr>
              <a:t>我们的材料成本</a:t>
            </a:r>
            <a:endParaRPr lang="zh-CN" altLang="zh-CN" sz="2000" dirty="0">
              <a:solidFill>
                <a:schemeClr val="tx1">
                  <a:lumMod val="75000"/>
                  <a:lumOff val="25000"/>
                </a:schemeClr>
              </a:solidFill>
              <a:latin typeface="苹方 特粗" panose="020B0800000000000000" charset="-122"/>
              <a:ea typeface="苹方 特粗" panose="020B0800000000000000" charset="-122"/>
            </a:endParaRPr>
          </a:p>
        </p:txBody>
      </p:sp>
      <p:sp>
        <p:nvSpPr>
          <p:cNvPr id="32" name="Rectangle: Rounded Corners 2" descr="e7d195523061f1c03a90ee8e42cb24248e56383cd534985688F9F494128731F165EE95AB4B0C0A38076AAEA07667B1565C446FC45FF01DFB0E885BCDBDF3A284F3DB14DA61DD97F0BAB2E6C668FB4931F30000D59F9E4790D2106D7EE133E5D4028C520F1477EC0ECA6614764E8D8AA520E093591EC0681EC088B86F7B23971E8EA281BB506A9DE3">
            <a:extLst>
              <a:ext uri="{FF2B5EF4-FFF2-40B4-BE49-F238E27FC236}">
                <a16:creationId xmlns:a16="http://schemas.microsoft.com/office/drawing/2014/main" id="{E0B84E9A-64E8-7ED3-67C8-044A6D25BF31}"/>
              </a:ext>
            </a:extLst>
          </p:cNvPr>
          <p:cNvSpPr/>
          <p:nvPr/>
        </p:nvSpPr>
        <p:spPr>
          <a:xfrm rot="16200000">
            <a:off x="2306605" y="883679"/>
            <a:ext cx="514423" cy="2065094"/>
          </a:xfrm>
          <a:prstGeom prst="roundRect">
            <a:avLst>
              <a:gd name="adj" fmla="val 50000"/>
            </a:avLst>
          </a:prstGeom>
          <a:gradFill>
            <a:gsLst>
              <a:gs pos="100000">
                <a:schemeClr val="tx1">
                  <a:lumMod val="85000"/>
                  <a:lumOff val="15000"/>
                </a:schemeClr>
              </a:gs>
              <a:gs pos="1000">
                <a:srgbClr val="18F5E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文本框 2">
            <a:extLst>
              <a:ext uri="{FF2B5EF4-FFF2-40B4-BE49-F238E27FC236}">
                <a16:creationId xmlns:a16="http://schemas.microsoft.com/office/drawing/2014/main" id="{BCE9F44F-49DC-B470-66FF-E916ACB39BDC}"/>
              </a:ext>
            </a:extLst>
          </p:cNvPr>
          <p:cNvSpPr txBox="1"/>
          <p:nvPr/>
        </p:nvSpPr>
        <p:spPr>
          <a:xfrm>
            <a:off x="1900362" y="1697359"/>
            <a:ext cx="1415772" cy="461665"/>
          </a:xfrm>
          <a:prstGeom prst="rect">
            <a:avLst/>
          </a:prstGeom>
          <a:noFill/>
        </p:spPr>
        <p:txBody>
          <a:bodyPr wrap="none" rtlCol="0">
            <a:spAutoFit/>
          </a:bodyPr>
          <a:lstStyle/>
          <a:p>
            <a:r>
              <a:rPr lang="zh-CN" altLang="en-US" sz="2400" b="1" dirty="0">
                <a:solidFill>
                  <a:schemeClr val="bg1"/>
                </a:solidFill>
                <a:ea typeface="苹方 特粗" panose="020B0800000000000000" charset="-122"/>
              </a:rPr>
              <a:t>聆听零听</a:t>
            </a:r>
          </a:p>
        </p:txBody>
      </p:sp>
      <p:pic>
        <p:nvPicPr>
          <p:cNvPr id="10" name="图片 9">
            <a:extLst>
              <a:ext uri="{FF2B5EF4-FFF2-40B4-BE49-F238E27FC236}">
                <a16:creationId xmlns:a16="http://schemas.microsoft.com/office/drawing/2014/main" id="{61EB8AAE-993F-7970-B40F-7AD701B64DE0}"/>
              </a:ext>
            </a:extLst>
          </p:cNvPr>
          <p:cNvPicPr>
            <a:picLocks noChangeAspect="1"/>
          </p:cNvPicPr>
          <p:nvPr/>
        </p:nvPicPr>
        <p:blipFill>
          <a:blip r:embed="rId5"/>
          <a:stretch>
            <a:fillRect/>
          </a:stretch>
        </p:blipFill>
        <p:spPr>
          <a:xfrm>
            <a:off x="8097555" y="1659017"/>
            <a:ext cx="2448267" cy="676369"/>
          </a:xfrm>
          <a:prstGeom prst="rect">
            <a:avLst/>
          </a:prstGeom>
        </p:spPr>
      </p:pic>
      <p:pic>
        <p:nvPicPr>
          <p:cNvPr id="37" name="图片 36">
            <a:extLst>
              <a:ext uri="{FF2B5EF4-FFF2-40B4-BE49-F238E27FC236}">
                <a16:creationId xmlns:a16="http://schemas.microsoft.com/office/drawing/2014/main" id="{F22BA68F-AC93-65FF-7D0F-CA127BDBBF81}"/>
              </a:ext>
            </a:extLst>
          </p:cNvPr>
          <p:cNvPicPr>
            <a:picLocks noChangeAspect="1"/>
          </p:cNvPicPr>
          <p:nvPr/>
        </p:nvPicPr>
        <p:blipFill>
          <a:blip r:embed="rId6"/>
          <a:stretch>
            <a:fillRect/>
          </a:stretch>
        </p:blipFill>
        <p:spPr>
          <a:xfrm>
            <a:off x="5178624" y="1820964"/>
            <a:ext cx="1657581" cy="352474"/>
          </a:xfrm>
          <a:prstGeom prst="rect">
            <a:avLst/>
          </a:prstGeom>
        </p:spPr>
      </p:pic>
      <p:sp>
        <p:nvSpPr>
          <p:cNvPr id="38" name="文本框 37">
            <a:extLst>
              <a:ext uri="{FF2B5EF4-FFF2-40B4-BE49-F238E27FC236}">
                <a16:creationId xmlns:a16="http://schemas.microsoft.com/office/drawing/2014/main" id="{0B65078E-BD3E-FB5C-DD01-26CD78B03B16}"/>
              </a:ext>
            </a:extLst>
          </p:cNvPr>
          <p:cNvSpPr txBox="1"/>
          <p:nvPr/>
        </p:nvSpPr>
        <p:spPr>
          <a:xfrm>
            <a:off x="962923" y="2676694"/>
            <a:ext cx="2337499" cy="369332"/>
          </a:xfrm>
          <a:prstGeom prst="rect">
            <a:avLst/>
          </a:prstGeom>
          <a:noFill/>
        </p:spPr>
        <p:txBody>
          <a:bodyPr wrap="none" rtlCol="0">
            <a:spAutoFit/>
          </a:bodyPr>
          <a:lstStyle/>
          <a:p>
            <a:r>
              <a:rPr lang="zh-CN" altLang="en-US" b="1" dirty="0"/>
              <a:t>主控兼</a:t>
            </a:r>
            <a:r>
              <a:rPr lang="en-US" altLang="zh-CN" b="1" dirty="0" err="1"/>
              <a:t>wifi</a:t>
            </a:r>
            <a:r>
              <a:rPr lang="en-US" altLang="zh-CN" b="1" dirty="0"/>
              <a:t>+</a:t>
            </a:r>
            <a:r>
              <a:rPr lang="zh-CN" altLang="en-US" b="1" dirty="0"/>
              <a:t>蓝牙通信</a:t>
            </a:r>
          </a:p>
        </p:txBody>
      </p:sp>
      <p:sp>
        <p:nvSpPr>
          <p:cNvPr id="39" name="文本框 38">
            <a:extLst>
              <a:ext uri="{FF2B5EF4-FFF2-40B4-BE49-F238E27FC236}">
                <a16:creationId xmlns:a16="http://schemas.microsoft.com/office/drawing/2014/main" id="{8C36065A-9A3F-1FB5-847D-333403494468}"/>
              </a:ext>
            </a:extLst>
          </p:cNvPr>
          <p:cNvSpPr txBox="1"/>
          <p:nvPr/>
        </p:nvSpPr>
        <p:spPr>
          <a:xfrm>
            <a:off x="998972" y="3233425"/>
            <a:ext cx="1107996" cy="369332"/>
          </a:xfrm>
          <a:prstGeom prst="rect">
            <a:avLst/>
          </a:prstGeom>
          <a:noFill/>
        </p:spPr>
        <p:txBody>
          <a:bodyPr wrap="none" rtlCol="0">
            <a:spAutoFit/>
          </a:bodyPr>
          <a:lstStyle/>
          <a:p>
            <a:r>
              <a:rPr lang="zh-CN" altLang="en-US" b="1" dirty="0"/>
              <a:t>测量阻抗</a:t>
            </a:r>
          </a:p>
        </p:txBody>
      </p:sp>
      <p:sp>
        <p:nvSpPr>
          <p:cNvPr id="40" name="文本框 39">
            <a:extLst>
              <a:ext uri="{FF2B5EF4-FFF2-40B4-BE49-F238E27FC236}">
                <a16:creationId xmlns:a16="http://schemas.microsoft.com/office/drawing/2014/main" id="{E48A3C61-81A5-D8B8-D2EC-BF0212237CDE}"/>
              </a:ext>
            </a:extLst>
          </p:cNvPr>
          <p:cNvSpPr txBox="1"/>
          <p:nvPr/>
        </p:nvSpPr>
        <p:spPr>
          <a:xfrm>
            <a:off x="999216" y="3814341"/>
            <a:ext cx="1569660" cy="369332"/>
          </a:xfrm>
          <a:prstGeom prst="rect">
            <a:avLst/>
          </a:prstGeom>
          <a:noFill/>
        </p:spPr>
        <p:txBody>
          <a:bodyPr wrap="none" rtlCol="0">
            <a:spAutoFit/>
          </a:bodyPr>
          <a:lstStyle/>
          <a:p>
            <a:r>
              <a:rPr lang="zh-CN" altLang="en-US" b="1" dirty="0"/>
              <a:t>两两选通电极</a:t>
            </a:r>
          </a:p>
        </p:txBody>
      </p:sp>
      <p:sp>
        <p:nvSpPr>
          <p:cNvPr id="41" name="文本框 40">
            <a:extLst>
              <a:ext uri="{FF2B5EF4-FFF2-40B4-BE49-F238E27FC236}">
                <a16:creationId xmlns:a16="http://schemas.microsoft.com/office/drawing/2014/main" id="{617721B3-36C8-D5C8-FF87-FF7F2A6836F8}"/>
              </a:ext>
            </a:extLst>
          </p:cNvPr>
          <p:cNvSpPr txBox="1"/>
          <p:nvPr/>
        </p:nvSpPr>
        <p:spPr>
          <a:xfrm>
            <a:off x="998972" y="4313331"/>
            <a:ext cx="877163" cy="369332"/>
          </a:xfrm>
          <a:prstGeom prst="rect">
            <a:avLst/>
          </a:prstGeom>
          <a:noFill/>
        </p:spPr>
        <p:txBody>
          <a:bodyPr wrap="none" rtlCol="0">
            <a:spAutoFit/>
          </a:bodyPr>
          <a:lstStyle/>
          <a:p>
            <a:r>
              <a:rPr lang="zh-CN" altLang="en-US" b="1" dirty="0"/>
              <a:t>集成化</a:t>
            </a:r>
          </a:p>
        </p:txBody>
      </p:sp>
      <p:sp>
        <p:nvSpPr>
          <p:cNvPr id="42" name="文本框 41">
            <a:extLst>
              <a:ext uri="{FF2B5EF4-FFF2-40B4-BE49-F238E27FC236}">
                <a16:creationId xmlns:a16="http://schemas.microsoft.com/office/drawing/2014/main" id="{A0665FC0-533C-9CEA-3728-881E515989C3}"/>
              </a:ext>
            </a:extLst>
          </p:cNvPr>
          <p:cNvSpPr txBox="1"/>
          <p:nvPr/>
        </p:nvSpPr>
        <p:spPr>
          <a:xfrm>
            <a:off x="985789" y="4794317"/>
            <a:ext cx="1107996" cy="369332"/>
          </a:xfrm>
          <a:prstGeom prst="rect">
            <a:avLst/>
          </a:prstGeom>
          <a:noFill/>
        </p:spPr>
        <p:txBody>
          <a:bodyPr wrap="none" rtlCol="0">
            <a:spAutoFit/>
          </a:bodyPr>
          <a:lstStyle/>
          <a:p>
            <a:r>
              <a:rPr lang="zh-CN" altLang="en-US" b="1" dirty="0"/>
              <a:t>外壳代工</a:t>
            </a:r>
          </a:p>
        </p:txBody>
      </p:sp>
      <p:sp>
        <p:nvSpPr>
          <p:cNvPr id="43" name="文本框 42">
            <a:extLst>
              <a:ext uri="{FF2B5EF4-FFF2-40B4-BE49-F238E27FC236}">
                <a16:creationId xmlns:a16="http://schemas.microsoft.com/office/drawing/2014/main" id="{656A7A2B-E071-AC1C-4C59-E746311FCEED}"/>
              </a:ext>
            </a:extLst>
          </p:cNvPr>
          <p:cNvSpPr txBox="1"/>
          <p:nvPr/>
        </p:nvSpPr>
        <p:spPr>
          <a:xfrm>
            <a:off x="3173651" y="2697240"/>
            <a:ext cx="671979" cy="369332"/>
          </a:xfrm>
          <a:prstGeom prst="rect">
            <a:avLst/>
          </a:prstGeom>
          <a:noFill/>
        </p:spPr>
        <p:txBody>
          <a:bodyPr wrap="none" rtlCol="0">
            <a:spAutoFit/>
          </a:bodyPr>
          <a:lstStyle/>
          <a:p>
            <a:r>
              <a:rPr lang="zh-CN" altLang="en-US" b="1" dirty="0"/>
              <a:t>￥</a:t>
            </a:r>
            <a:r>
              <a:rPr lang="en-US" altLang="zh-CN" b="1" dirty="0"/>
              <a:t>13</a:t>
            </a:r>
            <a:endParaRPr lang="zh-CN" altLang="en-US" b="1" dirty="0"/>
          </a:p>
        </p:txBody>
      </p:sp>
      <p:sp>
        <p:nvSpPr>
          <p:cNvPr id="44" name="文本框 43">
            <a:extLst>
              <a:ext uri="{FF2B5EF4-FFF2-40B4-BE49-F238E27FC236}">
                <a16:creationId xmlns:a16="http://schemas.microsoft.com/office/drawing/2014/main" id="{D0666946-5D2B-90BF-07C0-D0F0643FAE40}"/>
              </a:ext>
            </a:extLst>
          </p:cNvPr>
          <p:cNvSpPr txBox="1"/>
          <p:nvPr/>
        </p:nvSpPr>
        <p:spPr>
          <a:xfrm>
            <a:off x="3049607" y="3796743"/>
            <a:ext cx="772969" cy="369332"/>
          </a:xfrm>
          <a:prstGeom prst="rect">
            <a:avLst/>
          </a:prstGeom>
          <a:noFill/>
        </p:spPr>
        <p:txBody>
          <a:bodyPr wrap="none" rtlCol="0">
            <a:spAutoFit/>
          </a:bodyPr>
          <a:lstStyle/>
          <a:p>
            <a:r>
              <a:rPr lang="zh-CN" altLang="en-US" b="1" dirty="0"/>
              <a:t>￥</a:t>
            </a:r>
            <a:r>
              <a:rPr lang="en-US" altLang="zh-CN" b="1" dirty="0"/>
              <a:t>5*2</a:t>
            </a:r>
            <a:endParaRPr lang="zh-CN" altLang="en-US" b="1" dirty="0"/>
          </a:p>
        </p:txBody>
      </p:sp>
      <p:sp>
        <p:nvSpPr>
          <p:cNvPr id="45" name="文本框 44">
            <a:extLst>
              <a:ext uri="{FF2B5EF4-FFF2-40B4-BE49-F238E27FC236}">
                <a16:creationId xmlns:a16="http://schemas.microsoft.com/office/drawing/2014/main" id="{0DC12899-7C42-1304-3198-92B9F5706E8F}"/>
              </a:ext>
            </a:extLst>
          </p:cNvPr>
          <p:cNvSpPr txBox="1"/>
          <p:nvPr/>
        </p:nvSpPr>
        <p:spPr>
          <a:xfrm>
            <a:off x="3139112" y="4313331"/>
            <a:ext cx="671979" cy="369332"/>
          </a:xfrm>
          <a:prstGeom prst="rect">
            <a:avLst/>
          </a:prstGeom>
          <a:noFill/>
        </p:spPr>
        <p:txBody>
          <a:bodyPr wrap="none" rtlCol="0">
            <a:spAutoFit/>
          </a:bodyPr>
          <a:lstStyle/>
          <a:p>
            <a:r>
              <a:rPr lang="zh-CN" altLang="en-US" b="1" dirty="0"/>
              <a:t>￥</a:t>
            </a:r>
            <a:r>
              <a:rPr lang="en-US" altLang="zh-CN" b="1" dirty="0"/>
              <a:t>10</a:t>
            </a:r>
            <a:endParaRPr lang="zh-CN" altLang="en-US" b="1" dirty="0"/>
          </a:p>
        </p:txBody>
      </p:sp>
      <p:sp>
        <p:nvSpPr>
          <p:cNvPr id="46" name="文本框 45">
            <a:extLst>
              <a:ext uri="{FF2B5EF4-FFF2-40B4-BE49-F238E27FC236}">
                <a16:creationId xmlns:a16="http://schemas.microsoft.com/office/drawing/2014/main" id="{8B68849E-0478-B816-C36A-34F1CBDA05B1}"/>
              </a:ext>
            </a:extLst>
          </p:cNvPr>
          <p:cNvSpPr txBox="1"/>
          <p:nvPr/>
        </p:nvSpPr>
        <p:spPr>
          <a:xfrm>
            <a:off x="3139112" y="4794317"/>
            <a:ext cx="671979" cy="369332"/>
          </a:xfrm>
          <a:prstGeom prst="rect">
            <a:avLst/>
          </a:prstGeom>
          <a:noFill/>
        </p:spPr>
        <p:txBody>
          <a:bodyPr wrap="none" rtlCol="0">
            <a:spAutoFit/>
          </a:bodyPr>
          <a:lstStyle/>
          <a:p>
            <a:r>
              <a:rPr lang="zh-CN" altLang="en-US" b="1" dirty="0"/>
              <a:t>￥</a:t>
            </a:r>
            <a:r>
              <a:rPr lang="en-US" altLang="zh-CN" b="1" dirty="0"/>
              <a:t>10</a:t>
            </a:r>
            <a:endParaRPr lang="zh-CN" altLang="en-US" b="1" dirty="0"/>
          </a:p>
        </p:txBody>
      </p:sp>
      <p:sp>
        <p:nvSpPr>
          <p:cNvPr id="47" name="文本框 46">
            <a:extLst>
              <a:ext uri="{FF2B5EF4-FFF2-40B4-BE49-F238E27FC236}">
                <a16:creationId xmlns:a16="http://schemas.microsoft.com/office/drawing/2014/main" id="{21F812D4-2B73-1F7A-2159-83F635212424}"/>
              </a:ext>
            </a:extLst>
          </p:cNvPr>
          <p:cNvSpPr txBox="1"/>
          <p:nvPr/>
        </p:nvSpPr>
        <p:spPr>
          <a:xfrm>
            <a:off x="2690987" y="3241723"/>
            <a:ext cx="1555407" cy="369332"/>
          </a:xfrm>
          <a:prstGeom prst="rect">
            <a:avLst/>
          </a:prstGeom>
          <a:noFill/>
        </p:spPr>
        <p:txBody>
          <a:bodyPr wrap="square" rtlCol="0">
            <a:spAutoFit/>
          </a:bodyPr>
          <a:lstStyle/>
          <a:p>
            <a:r>
              <a:rPr lang="zh-CN" altLang="en-US" b="1" dirty="0"/>
              <a:t>￥</a:t>
            </a:r>
            <a:r>
              <a:rPr lang="en-US" altLang="zh-CN" b="1" dirty="0"/>
              <a:t>20-100</a:t>
            </a:r>
            <a:endParaRPr lang="zh-CN" altLang="en-US" b="1" dirty="0"/>
          </a:p>
        </p:txBody>
      </p:sp>
      <p:sp>
        <p:nvSpPr>
          <p:cNvPr id="48" name="文本框 47">
            <a:extLst>
              <a:ext uri="{FF2B5EF4-FFF2-40B4-BE49-F238E27FC236}">
                <a16:creationId xmlns:a16="http://schemas.microsoft.com/office/drawing/2014/main" id="{38341E52-9CEA-AD9B-DCE7-5B3450A7E5F5}"/>
              </a:ext>
            </a:extLst>
          </p:cNvPr>
          <p:cNvSpPr txBox="1"/>
          <p:nvPr/>
        </p:nvSpPr>
        <p:spPr>
          <a:xfrm>
            <a:off x="4569437" y="2642387"/>
            <a:ext cx="1723549" cy="369332"/>
          </a:xfrm>
          <a:prstGeom prst="rect">
            <a:avLst/>
          </a:prstGeom>
          <a:noFill/>
        </p:spPr>
        <p:txBody>
          <a:bodyPr wrap="none" rtlCol="0">
            <a:spAutoFit/>
          </a:bodyPr>
          <a:lstStyle/>
          <a:p>
            <a:r>
              <a:rPr lang="en-US" altLang="zh-CN" b="1" dirty="0"/>
              <a:t>205</a:t>
            </a:r>
            <a:r>
              <a:rPr lang="zh-CN" altLang="en-US" b="1" dirty="0"/>
              <a:t>个精密部件</a:t>
            </a:r>
          </a:p>
        </p:txBody>
      </p:sp>
      <p:sp>
        <p:nvSpPr>
          <p:cNvPr id="49" name="文本框 48">
            <a:extLst>
              <a:ext uri="{FF2B5EF4-FFF2-40B4-BE49-F238E27FC236}">
                <a16:creationId xmlns:a16="http://schemas.microsoft.com/office/drawing/2014/main" id="{BA4116E0-D7AE-0873-4688-86E4E6EF16FE}"/>
              </a:ext>
            </a:extLst>
          </p:cNvPr>
          <p:cNvSpPr txBox="1"/>
          <p:nvPr/>
        </p:nvSpPr>
        <p:spPr>
          <a:xfrm>
            <a:off x="4605486" y="3199118"/>
            <a:ext cx="1338828" cy="369332"/>
          </a:xfrm>
          <a:prstGeom prst="rect">
            <a:avLst/>
          </a:prstGeom>
          <a:noFill/>
        </p:spPr>
        <p:txBody>
          <a:bodyPr wrap="none" rtlCol="0">
            <a:spAutoFit/>
          </a:bodyPr>
          <a:lstStyle/>
          <a:p>
            <a:r>
              <a:rPr lang="zh-CN" altLang="en-US" b="1" dirty="0"/>
              <a:t>弯曲传感器</a:t>
            </a:r>
          </a:p>
        </p:txBody>
      </p:sp>
      <p:sp>
        <p:nvSpPr>
          <p:cNvPr id="50" name="文本框 49">
            <a:extLst>
              <a:ext uri="{FF2B5EF4-FFF2-40B4-BE49-F238E27FC236}">
                <a16:creationId xmlns:a16="http://schemas.microsoft.com/office/drawing/2014/main" id="{B90A59D9-A98C-FE80-F37C-B1E07300DBD4}"/>
              </a:ext>
            </a:extLst>
          </p:cNvPr>
          <p:cNvSpPr txBox="1"/>
          <p:nvPr/>
        </p:nvSpPr>
        <p:spPr>
          <a:xfrm>
            <a:off x="4605730" y="3780034"/>
            <a:ext cx="1569660" cy="369332"/>
          </a:xfrm>
          <a:prstGeom prst="rect">
            <a:avLst/>
          </a:prstGeom>
          <a:noFill/>
        </p:spPr>
        <p:txBody>
          <a:bodyPr wrap="none" rtlCol="0">
            <a:spAutoFit/>
          </a:bodyPr>
          <a:lstStyle/>
          <a:p>
            <a:r>
              <a:rPr lang="zh-CN" altLang="en-US" b="1" dirty="0"/>
              <a:t>惯性测量单元</a:t>
            </a:r>
          </a:p>
        </p:txBody>
      </p:sp>
      <p:sp>
        <p:nvSpPr>
          <p:cNvPr id="51" name="文本框 50">
            <a:extLst>
              <a:ext uri="{FF2B5EF4-FFF2-40B4-BE49-F238E27FC236}">
                <a16:creationId xmlns:a16="http://schemas.microsoft.com/office/drawing/2014/main" id="{62B7F419-BA3F-68FC-3100-F9CE0C84CA59}"/>
              </a:ext>
            </a:extLst>
          </p:cNvPr>
          <p:cNvSpPr txBox="1"/>
          <p:nvPr/>
        </p:nvSpPr>
        <p:spPr>
          <a:xfrm>
            <a:off x="4605486" y="4279024"/>
            <a:ext cx="1107996" cy="369332"/>
          </a:xfrm>
          <a:prstGeom prst="rect">
            <a:avLst/>
          </a:prstGeom>
          <a:noFill/>
        </p:spPr>
        <p:txBody>
          <a:bodyPr wrap="none" rtlCol="0">
            <a:spAutoFit/>
          </a:bodyPr>
          <a:lstStyle/>
          <a:p>
            <a:r>
              <a:rPr lang="zh-CN" altLang="en-US" b="1" dirty="0"/>
              <a:t>防水布料</a:t>
            </a:r>
          </a:p>
        </p:txBody>
      </p:sp>
      <p:sp>
        <p:nvSpPr>
          <p:cNvPr id="52" name="文本框 51">
            <a:extLst>
              <a:ext uri="{FF2B5EF4-FFF2-40B4-BE49-F238E27FC236}">
                <a16:creationId xmlns:a16="http://schemas.microsoft.com/office/drawing/2014/main" id="{D98D79DA-AFD2-E8C2-127E-474986EEA248}"/>
              </a:ext>
            </a:extLst>
          </p:cNvPr>
          <p:cNvSpPr txBox="1"/>
          <p:nvPr/>
        </p:nvSpPr>
        <p:spPr>
          <a:xfrm>
            <a:off x="4592303" y="4760010"/>
            <a:ext cx="1107996" cy="369332"/>
          </a:xfrm>
          <a:prstGeom prst="rect">
            <a:avLst/>
          </a:prstGeom>
          <a:noFill/>
        </p:spPr>
        <p:txBody>
          <a:bodyPr wrap="none" rtlCol="0">
            <a:spAutoFit/>
          </a:bodyPr>
          <a:lstStyle/>
          <a:p>
            <a:r>
              <a:rPr lang="zh-CN" altLang="en-US" b="1" dirty="0"/>
              <a:t>手套代工</a:t>
            </a:r>
          </a:p>
        </p:txBody>
      </p:sp>
      <p:sp>
        <p:nvSpPr>
          <p:cNvPr id="53" name="文本框 52">
            <a:extLst>
              <a:ext uri="{FF2B5EF4-FFF2-40B4-BE49-F238E27FC236}">
                <a16:creationId xmlns:a16="http://schemas.microsoft.com/office/drawing/2014/main" id="{604502AC-464C-FD5D-EC59-400962DF884B}"/>
              </a:ext>
            </a:extLst>
          </p:cNvPr>
          <p:cNvSpPr txBox="1"/>
          <p:nvPr/>
        </p:nvSpPr>
        <p:spPr>
          <a:xfrm>
            <a:off x="6546985" y="2648953"/>
            <a:ext cx="800219" cy="369332"/>
          </a:xfrm>
          <a:prstGeom prst="rect">
            <a:avLst/>
          </a:prstGeom>
          <a:noFill/>
        </p:spPr>
        <p:txBody>
          <a:bodyPr wrap="none" rtlCol="0">
            <a:spAutoFit/>
          </a:bodyPr>
          <a:lstStyle/>
          <a:p>
            <a:r>
              <a:rPr lang="zh-CN" altLang="en-US" b="1" dirty="0"/>
              <a:t>￥</a:t>
            </a:r>
            <a:r>
              <a:rPr lang="en-US" altLang="zh-CN" b="1" dirty="0"/>
              <a:t>250</a:t>
            </a:r>
            <a:endParaRPr lang="zh-CN" altLang="en-US" b="1" dirty="0"/>
          </a:p>
        </p:txBody>
      </p:sp>
      <p:sp>
        <p:nvSpPr>
          <p:cNvPr id="54" name="文本框 53">
            <a:extLst>
              <a:ext uri="{FF2B5EF4-FFF2-40B4-BE49-F238E27FC236}">
                <a16:creationId xmlns:a16="http://schemas.microsoft.com/office/drawing/2014/main" id="{2DBF796C-9AB7-482D-C2DB-23A93FAAE210}"/>
              </a:ext>
            </a:extLst>
          </p:cNvPr>
          <p:cNvSpPr txBox="1"/>
          <p:nvPr/>
        </p:nvSpPr>
        <p:spPr>
          <a:xfrm>
            <a:off x="6546984" y="3762436"/>
            <a:ext cx="885341" cy="369332"/>
          </a:xfrm>
          <a:prstGeom prst="rect">
            <a:avLst/>
          </a:prstGeom>
          <a:noFill/>
        </p:spPr>
        <p:txBody>
          <a:bodyPr wrap="square" rtlCol="0">
            <a:spAutoFit/>
          </a:bodyPr>
          <a:lstStyle/>
          <a:p>
            <a:r>
              <a:rPr lang="zh-CN" altLang="en-US" b="1" dirty="0"/>
              <a:t>￥</a:t>
            </a:r>
            <a:r>
              <a:rPr lang="en-US" altLang="zh-CN" b="1" dirty="0"/>
              <a:t>100</a:t>
            </a:r>
            <a:endParaRPr lang="zh-CN" altLang="en-US" b="1" dirty="0"/>
          </a:p>
        </p:txBody>
      </p:sp>
      <p:sp>
        <p:nvSpPr>
          <p:cNvPr id="55" name="文本框 54">
            <a:extLst>
              <a:ext uri="{FF2B5EF4-FFF2-40B4-BE49-F238E27FC236}">
                <a16:creationId xmlns:a16="http://schemas.microsoft.com/office/drawing/2014/main" id="{2D3F03E0-7B24-08A1-28DD-971179E1EDDD}"/>
              </a:ext>
            </a:extLst>
          </p:cNvPr>
          <p:cNvSpPr txBox="1"/>
          <p:nvPr/>
        </p:nvSpPr>
        <p:spPr>
          <a:xfrm>
            <a:off x="6636490" y="4279024"/>
            <a:ext cx="671979" cy="369332"/>
          </a:xfrm>
          <a:prstGeom prst="rect">
            <a:avLst/>
          </a:prstGeom>
          <a:noFill/>
        </p:spPr>
        <p:txBody>
          <a:bodyPr wrap="none" rtlCol="0">
            <a:spAutoFit/>
          </a:bodyPr>
          <a:lstStyle/>
          <a:p>
            <a:r>
              <a:rPr lang="zh-CN" altLang="en-US" b="1" dirty="0"/>
              <a:t>￥</a:t>
            </a:r>
            <a:r>
              <a:rPr lang="en-US" altLang="zh-CN" b="1" dirty="0"/>
              <a:t>10</a:t>
            </a:r>
            <a:endParaRPr lang="zh-CN" altLang="en-US" b="1" dirty="0"/>
          </a:p>
        </p:txBody>
      </p:sp>
      <p:sp>
        <p:nvSpPr>
          <p:cNvPr id="56" name="文本框 55">
            <a:extLst>
              <a:ext uri="{FF2B5EF4-FFF2-40B4-BE49-F238E27FC236}">
                <a16:creationId xmlns:a16="http://schemas.microsoft.com/office/drawing/2014/main" id="{43F84453-CF82-F3B7-08EA-2B29DC7FD466}"/>
              </a:ext>
            </a:extLst>
          </p:cNvPr>
          <p:cNvSpPr txBox="1"/>
          <p:nvPr/>
        </p:nvSpPr>
        <p:spPr>
          <a:xfrm>
            <a:off x="6636490" y="4760010"/>
            <a:ext cx="671979" cy="369332"/>
          </a:xfrm>
          <a:prstGeom prst="rect">
            <a:avLst/>
          </a:prstGeom>
          <a:noFill/>
        </p:spPr>
        <p:txBody>
          <a:bodyPr wrap="none" rtlCol="0">
            <a:spAutoFit/>
          </a:bodyPr>
          <a:lstStyle/>
          <a:p>
            <a:r>
              <a:rPr lang="zh-CN" altLang="en-US" b="1" dirty="0"/>
              <a:t>￥</a:t>
            </a:r>
            <a:r>
              <a:rPr lang="en-US" altLang="zh-CN" b="1" dirty="0"/>
              <a:t>10</a:t>
            </a:r>
            <a:endParaRPr lang="zh-CN" altLang="en-US" b="1" dirty="0"/>
          </a:p>
        </p:txBody>
      </p:sp>
      <p:sp>
        <p:nvSpPr>
          <p:cNvPr id="57" name="文本框 56">
            <a:extLst>
              <a:ext uri="{FF2B5EF4-FFF2-40B4-BE49-F238E27FC236}">
                <a16:creationId xmlns:a16="http://schemas.microsoft.com/office/drawing/2014/main" id="{5C414DC2-673F-5DCA-BCCC-53875C78D7D1}"/>
              </a:ext>
            </a:extLst>
          </p:cNvPr>
          <p:cNvSpPr txBox="1"/>
          <p:nvPr/>
        </p:nvSpPr>
        <p:spPr>
          <a:xfrm>
            <a:off x="6651343" y="3165541"/>
            <a:ext cx="780983" cy="369332"/>
          </a:xfrm>
          <a:prstGeom prst="rect">
            <a:avLst/>
          </a:prstGeom>
          <a:noFill/>
        </p:spPr>
        <p:txBody>
          <a:bodyPr wrap="square" rtlCol="0">
            <a:spAutoFit/>
          </a:bodyPr>
          <a:lstStyle/>
          <a:p>
            <a:r>
              <a:rPr lang="zh-CN" altLang="en-US" b="1" dirty="0"/>
              <a:t>￥</a:t>
            </a:r>
            <a:r>
              <a:rPr lang="en-US" altLang="zh-CN" b="1" dirty="0"/>
              <a:t>30</a:t>
            </a:r>
            <a:endParaRPr lang="zh-CN" altLang="en-US" b="1" dirty="0"/>
          </a:p>
        </p:txBody>
      </p:sp>
      <p:sp>
        <p:nvSpPr>
          <p:cNvPr id="58" name="文本框 57">
            <a:extLst>
              <a:ext uri="{FF2B5EF4-FFF2-40B4-BE49-F238E27FC236}">
                <a16:creationId xmlns:a16="http://schemas.microsoft.com/office/drawing/2014/main" id="{69499D52-0D9B-D55F-260D-168A451021FA}"/>
              </a:ext>
            </a:extLst>
          </p:cNvPr>
          <p:cNvSpPr txBox="1"/>
          <p:nvPr/>
        </p:nvSpPr>
        <p:spPr>
          <a:xfrm>
            <a:off x="8064599" y="2635821"/>
            <a:ext cx="1800493" cy="369332"/>
          </a:xfrm>
          <a:prstGeom prst="rect">
            <a:avLst/>
          </a:prstGeom>
          <a:noFill/>
        </p:spPr>
        <p:txBody>
          <a:bodyPr wrap="none" rtlCol="0">
            <a:spAutoFit/>
          </a:bodyPr>
          <a:lstStyle/>
          <a:p>
            <a:r>
              <a:rPr lang="zh-CN" altLang="en-US" b="1" dirty="0"/>
              <a:t>图像识别摄像头</a:t>
            </a:r>
          </a:p>
        </p:txBody>
      </p:sp>
      <p:sp>
        <p:nvSpPr>
          <p:cNvPr id="59" name="文本框 58">
            <a:extLst>
              <a:ext uri="{FF2B5EF4-FFF2-40B4-BE49-F238E27FC236}">
                <a16:creationId xmlns:a16="http://schemas.microsoft.com/office/drawing/2014/main" id="{B497C8B0-B973-26BB-E339-D2ABE56FC41F}"/>
              </a:ext>
            </a:extLst>
          </p:cNvPr>
          <p:cNvSpPr txBox="1"/>
          <p:nvPr/>
        </p:nvSpPr>
        <p:spPr>
          <a:xfrm>
            <a:off x="8100648" y="3192552"/>
            <a:ext cx="1338828" cy="369332"/>
          </a:xfrm>
          <a:prstGeom prst="rect">
            <a:avLst/>
          </a:prstGeom>
          <a:noFill/>
        </p:spPr>
        <p:txBody>
          <a:bodyPr wrap="none" rtlCol="0">
            <a:spAutoFit/>
          </a:bodyPr>
          <a:lstStyle/>
          <a:p>
            <a:r>
              <a:rPr lang="zh-CN" altLang="en-US" b="1" dirty="0"/>
              <a:t>深度传感器</a:t>
            </a:r>
          </a:p>
        </p:txBody>
      </p:sp>
      <p:sp>
        <p:nvSpPr>
          <p:cNvPr id="60" name="文本框 59">
            <a:extLst>
              <a:ext uri="{FF2B5EF4-FFF2-40B4-BE49-F238E27FC236}">
                <a16:creationId xmlns:a16="http://schemas.microsoft.com/office/drawing/2014/main" id="{F20C0182-FCB9-A357-5527-02FE8A5B1BF7}"/>
              </a:ext>
            </a:extLst>
          </p:cNvPr>
          <p:cNvSpPr txBox="1"/>
          <p:nvPr/>
        </p:nvSpPr>
        <p:spPr>
          <a:xfrm>
            <a:off x="8100892" y="3773468"/>
            <a:ext cx="1338828" cy="369332"/>
          </a:xfrm>
          <a:prstGeom prst="rect">
            <a:avLst/>
          </a:prstGeom>
          <a:noFill/>
        </p:spPr>
        <p:txBody>
          <a:bodyPr wrap="none" rtlCol="0">
            <a:spAutoFit/>
          </a:bodyPr>
          <a:lstStyle/>
          <a:p>
            <a:r>
              <a:rPr lang="zh-CN" altLang="en-US" b="1" dirty="0"/>
              <a:t>铝合金支架</a:t>
            </a:r>
          </a:p>
        </p:txBody>
      </p:sp>
      <p:sp>
        <p:nvSpPr>
          <p:cNvPr id="61" name="文本框 60">
            <a:extLst>
              <a:ext uri="{FF2B5EF4-FFF2-40B4-BE49-F238E27FC236}">
                <a16:creationId xmlns:a16="http://schemas.microsoft.com/office/drawing/2014/main" id="{0FAAA11B-4D9A-893A-4C0C-FD3FF155544F}"/>
              </a:ext>
            </a:extLst>
          </p:cNvPr>
          <p:cNvSpPr txBox="1"/>
          <p:nvPr/>
        </p:nvSpPr>
        <p:spPr>
          <a:xfrm>
            <a:off x="8100648" y="4272458"/>
            <a:ext cx="1107996" cy="369332"/>
          </a:xfrm>
          <a:prstGeom prst="rect">
            <a:avLst/>
          </a:prstGeom>
          <a:noFill/>
        </p:spPr>
        <p:txBody>
          <a:bodyPr wrap="none" rtlCol="0">
            <a:spAutoFit/>
          </a:bodyPr>
          <a:lstStyle/>
          <a:p>
            <a:r>
              <a:rPr lang="zh-CN" altLang="en-US" b="1" dirty="0"/>
              <a:t>配套手套</a:t>
            </a:r>
          </a:p>
        </p:txBody>
      </p:sp>
      <p:sp>
        <p:nvSpPr>
          <p:cNvPr id="63" name="文本框 62">
            <a:extLst>
              <a:ext uri="{FF2B5EF4-FFF2-40B4-BE49-F238E27FC236}">
                <a16:creationId xmlns:a16="http://schemas.microsoft.com/office/drawing/2014/main" id="{614C9D79-7ADE-6389-0D43-009F8BCEBDD5}"/>
              </a:ext>
            </a:extLst>
          </p:cNvPr>
          <p:cNvSpPr txBox="1"/>
          <p:nvPr/>
        </p:nvSpPr>
        <p:spPr>
          <a:xfrm>
            <a:off x="10042147" y="2642387"/>
            <a:ext cx="800219" cy="369332"/>
          </a:xfrm>
          <a:prstGeom prst="rect">
            <a:avLst/>
          </a:prstGeom>
          <a:noFill/>
        </p:spPr>
        <p:txBody>
          <a:bodyPr wrap="none" rtlCol="0">
            <a:spAutoFit/>
          </a:bodyPr>
          <a:lstStyle/>
          <a:p>
            <a:r>
              <a:rPr lang="zh-CN" altLang="en-US" b="1" dirty="0"/>
              <a:t>￥</a:t>
            </a:r>
            <a:r>
              <a:rPr lang="en-US" altLang="zh-CN" b="1" dirty="0"/>
              <a:t>500</a:t>
            </a:r>
            <a:endParaRPr lang="zh-CN" altLang="en-US" b="1" dirty="0"/>
          </a:p>
        </p:txBody>
      </p:sp>
      <p:sp>
        <p:nvSpPr>
          <p:cNvPr id="64" name="文本框 63">
            <a:extLst>
              <a:ext uri="{FF2B5EF4-FFF2-40B4-BE49-F238E27FC236}">
                <a16:creationId xmlns:a16="http://schemas.microsoft.com/office/drawing/2014/main" id="{373CA45B-6DE6-CC15-6D2E-F62A81B2B412}"/>
              </a:ext>
            </a:extLst>
          </p:cNvPr>
          <p:cNvSpPr txBox="1"/>
          <p:nvPr/>
        </p:nvSpPr>
        <p:spPr>
          <a:xfrm>
            <a:off x="10103151" y="3755870"/>
            <a:ext cx="885341" cy="369332"/>
          </a:xfrm>
          <a:prstGeom prst="rect">
            <a:avLst/>
          </a:prstGeom>
          <a:noFill/>
        </p:spPr>
        <p:txBody>
          <a:bodyPr wrap="square" rtlCol="0">
            <a:spAutoFit/>
          </a:bodyPr>
          <a:lstStyle/>
          <a:p>
            <a:r>
              <a:rPr lang="zh-CN" altLang="en-US" b="1" dirty="0"/>
              <a:t>￥</a:t>
            </a:r>
            <a:r>
              <a:rPr lang="en-US" altLang="zh-CN" b="1" dirty="0"/>
              <a:t>300</a:t>
            </a:r>
            <a:endParaRPr lang="zh-CN" altLang="en-US" b="1" dirty="0"/>
          </a:p>
        </p:txBody>
      </p:sp>
      <p:sp>
        <p:nvSpPr>
          <p:cNvPr id="65" name="文本框 64">
            <a:extLst>
              <a:ext uri="{FF2B5EF4-FFF2-40B4-BE49-F238E27FC236}">
                <a16:creationId xmlns:a16="http://schemas.microsoft.com/office/drawing/2014/main" id="{9C035F76-D2A2-4A59-64D4-878EFF9481D9}"/>
              </a:ext>
            </a:extLst>
          </p:cNvPr>
          <p:cNvSpPr txBox="1"/>
          <p:nvPr/>
        </p:nvSpPr>
        <p:spPr>
          <a:xfrm>
            <a:off x="10163975" y="4272458"/>
            <a:ext cx="671979" cy="369332"/>
          </a:xfrm>
          <a:prstGeom prst="rect">
            <a:avLst/>
          </a:prstGeom>
          <a:noFill/>
        </p:spPr>
        <p:txBody>
          <a:bodyPr wrap="none" rtlCol="0">
            <a:spAutoFit/>
          </a:bodyPr>
          <a:lstStyle/>
          <a:p>
            <a:r>
              <a:rPr lang="zh-CN" altLang="en-US" b="1" dirty="0"/>
              <a:t>￥</a:t>
            </a:r>
            <a:r>
              <a:rPr lang="en-US" altLang="zh-CN" b="1" dirty="0"/>
              <a:t>30</a:t>
            </a:r>
            <a:endParaRPr lang="zh-CN" altLang="en-US" b="1" dirty="0"/>
          </a:p>
        </p:txBody>
      </p:sp>
      <p:sp>
        <p:nvSpPr>
          <p:cNvPr id="67" name="文本框 66">
            <a:extLst>
              <a:ext uri="{FF2B5EF4-FFF2-40B4-BE49-F238E27FC236}">
                <a16:creationId xmlns:a16="http://schemas.microsoft.com/office/drawing/2014/main" id="{6AA85045-3CF1-F6DD-1AEB-0A77A5DDD8CC}"/>
              </a:ext>
            </a:extLst>
          </p:cNvPr>
          <p:cNvSpPr txBox="1"/>
          <p:nvPr/>
        </p:nvSpPr>
        <p:spPr>
          <a:xfrm>
            <a:off x="10070737" y="3158975"/>
            <a:ext cx="780983" cy="646331"/>
          </a:xfrm>
          <a:prstGeom prst="rect">
            <a:avLst/>
          </a:prstGeom>
          <a:noFill/>
        </p:spPr>
        <p:txBody>
          <a:bodyPr wrap="square" rtlCol="0">
            <a:spAutoFit/>
          </a:bodyPr>
          <a:lstStyle/>
          <a:p>
            <a:r>
              <a:rPr lang="zh-CN" altLang="en-US" b="1" dirty="0"/>
              <a:t>￥</a:t>
            </a:r>
            <a:r>
              <a:rPr lang="en-US" altLang="zh-CN" b="1" dirty="0"/>
              <a:t>160</a:t>
            </a:r>
            <a:endParaRPr lang="zh-CN" altLang="en-US" b="1" dirty="0"/>
          </a:p>
        </p:txBody>
      </p:sp>
      <p:sp>
        <p:nvSpPr>
          <p:cNvPr id="69" name="Rectangle 27">
            <a:extLst>
              <a:ext uri="{FF2B5EF4-FFF2-40B4-BE49-F238E27FC236}">
                <a16:creationId xmlns:a16="http://schemas.microsoft.com/office/drawing/2014/main" id="{15A017F5-BBA2-81D9-627F-C14158564879}"/>
              </a:ext>
            </a:extLst>
          </p:cNvPr>
          <p:cNvSpPr/>
          <p:nvPr/>
        </p:nvSpPr>
        <p:spPr>
          <a:xfrm>
            <a:off x="1207861" y="5834388"/>
            <a:ext cx="2363737" cy="738664"/>
          </a:xfrm>
          <a:prstGeom prst="rect">
            <a:avLst/>
          </a:prstGeom>
        </p:spPr>
        <p:txBody>
          <a:bodyPr wrap="square">
            <a:spAutoFit/>
          </a:bodyPr>
          <a:lstStyle/>
          <a:p>
            <a:pPr algn="ctr"/>
            <a:r>
              <a:rPr lang="zh-CN" altLang="en-US" b="1" dirty="0">
                <a:latin typeface="Raleway" panose="020B0503030101060003" pitchFamily="34" charset="0"/>
                <a:ea typeface="Open Sans" panose="020B0606030504020204" pitchFamily="34" charset="0"/>
                <a:cs typeface="Open Sans" panose="020B0606030504020204" pitchFamily="34" charset="0"/>
              </a:rPr>
              <a:t>成本预估</a:t>
            </a:r>
            <a:endParaRPr lang="en-US" altLang="zh-CN" b="1" dirty="0">
              <a:latin typeface="Raleway" panose="020B0503030101060003" pitchFamily="34" charset="0"/>
              <a:ea typeface="Open Sans" panose="020B0606030504020204" pitchFamily="34" charset="0"/>
              <a:cs typeface="Open Sans" panose="020B0606030504020204" pitchFamily="34" charset="0"/>
            </a:endParaRPr>
          </a:p>
          <a:p>
            <a:pPr algn="ctr"/>
            <a:r>
              <a:rPr lang="zh-CN" altLang="en-US" sz="2400" b="1" dirty="0">
                <a:solidFill>
                  <a:srgbClr val="1CD6BB"/>
                </a:solidFill>
                <a:latin typeface="Raleway" panose="020B0503030101060003" pitchFamily="34" charset="0"/>
                <a:ea typeface="Open Sans" panose="020B0606030504020204" pitchFamily="34" charset="0"/>
                <a:cs typeface="Open Sans" panose="020B0606030504020204" pitchFamily="34" charset="0"/>
              </a:rPr>
              <a:t>百元左右</a:t>
            </a:r>
            <a:endParaRPr lang="en-US" b="1" dirty="0">
              <a:solidFill>
                <a:srgbClr val="1CD6BB"/>
              </a:solidFill>
              <a:latin typeface="Raleway" panose="020B0503030101060003" pitchFamily="34" charset="0"/>
              <a:ea typeface="Open Sans" panose="020B0606030504020204" pitchFamily="34" charset="0"/>
              <a:cs typeface="Open Sans" panose="020B0606030504020204" pitchFamily="34" charset="0"/>
            </a:endParaRPr>
          </a:p>
        </p:txBody>
      </p:sp>
      <p:sp>
        <p:nvSpPr>
          <p:cNvPr id="70" name="Rectangle 27">
            <a:extLst>
              <a:ext uri="{FF2B5EF4-FFF2-40B4-BE49-F238E27FC236}">
                <a16:creationId xmlns:a16="http://schemas.microsoft.com/office/drawing/2014/main" id="{18061179-D5EA-CC0C-5443-CE352CAE6E5F}"/>
              </a:ext>
            </a:extLst>
          </p:cNvPr>
          <p:cNvSpPr/>
          <p:nvPr/>
        </p:nvSpPr>
        <p:spPr>
          <a:xfrm>
            <a:off x="4797871" y="5775272"/>
            <a:ext cx="2363737" cy="738664"/>
          </a:xfrm>
          <a:prstGeom prst="rect">
            <a:avLst/>
          </a:prstGeom>
        </p:spPr>
        <p:txBody>
          <a:bodyPr wrap="square">
            <a:spAutoFit/>
          </a:bodyPr>
          <a:lstStyle/>
          <a:p>
            <a:pPr algn="ctr"/>
            <a:r>
              <a:rPr lang="zh-CN" altLang="en-US" b="1" dirty="0">
                <a:latin typeface="Raleway" panose="020B0503030101060003" pitchFamily="34" charset="0"/>
                <a:ea typeface="Open Sans" panose="020B0606030504020204" pitchFamily="34" charset="0"/>
                <a:cs typeface="Open Sans" panose="020B0606030504020204" pitchFamily="34" charset="0"/>
              </a:rPr>
              <a:t>成本预估</a:t>
            </a:r>
            <a:endParaRPr lang="en-US" altLang="zh-CN" b="1" dirty="0">
              <a:latin typeface="Raleway" panose="020B0503030101060003" pitchFamily="34" charset="0"/>
              <a:ea typeface="Open Sans" panose="020B0606030504020204" pitchFamily="34" charset="0"/>
              <a:cs typeface="Open Sans" panose="020B0606030504020204" pitchFamily="34" charset="0"/>
            </a:endParaRPr>
          </a:p>
          <a:p>
            <a:pPr algn="ctr"/>
            <a:r>
              <a:rPr lang="zh-CN" altLang="en-US" sz="2400" b="1" dirty="0">
                <a:solidFill>
                  <a:srgbClr val="1CD6BB"/>
                </a:solidFill>
                <a:latin typeface="Raleway" panose="020B0503030101060003" pitchFamily="34" charset="0"/>
                <a:ea typeface="Open Sans" panose="020B0606030504020204" pitchFamily="34" charset="0"/>
                <a:cs typeface="Open Sans" panose="020B0606030504020204" pitchFamily="34" charset="0"/>
              </a:rPr>
              <a:t>千元左右</a:t>
            </a:r>
            <a:endParaRPr lang="en-US" b="1" dirty="0">
              <a:solidFill>
                <a:srgbClr val="1CD6BB"/>
              </a:solidFill>
              <a:latin typeface="Raleway" panose="020B0503030101060003" pitchFamily="34" charset="0"/>
              <a:ea typeface="Open Sans" panose="020B0606030504020204" pitchFamily="34" charset="0"/>
              <a:cs typeface="Open Sans" panose="020B0606030504020204" pitchFamily="34" charset="0"/>
            </a:endParaRPr>
          </a:p>
        </p:txBody>
      </p:sp>
      <p:sp>
        <p:nvSpPr>
          <p:cNvPr id="71" name="Rectangle 27">
            <a:extLst>
              <a:ext uri="{FF2B5EF4-FFF2-40B4-BE49-F238E27FC236}">
                <a16:creationId xmlns:a16="http://schemas.microsoft.com/office/drawing/2014/main" id="{C7866430-CB37-811C-4833-585B28CD4B39}"/>
              </a:ext>
            </a:extLst>
          </p:cNvPr>
          <p:cNvSpPr/>
          <p:nvPr/>
        </p:nvSpPr>
        <p:spPr>
          <a:xfrm>
            <a:off x="8024817" y="5775272"/>
            <a:ext cx="2363737" cy="738664"/>
          </a:xfrm>
          <a:prstGeom prst="rect">
            <a:avLst/>
          </a:prstGeom>
        </p:spPr>
        <p:txBody>
          <a:bodyPr wrap="square">
            <a:spAutoFit/>
          </a:bodyPr>
          <a:lstStyle/>
          <a:p>
            <a:pPr algn="ctr"/>
            <a:r>
              <a:rPr lang="zh-CN" altLang="en-US" b="1" dirty="0">
                <a:latin typeface="Raleway" panose="020B0503030101060003" pitchFamily="34" charset="0"/>
                <a:ea typeface="Open Sans" panose="020B0606030504020204" pitchFamily="34" charset="0"/>
                <a:cs typeface="Open Sans" panose="020B0606030504020204" pitchFamily="34" charset="0"/>
              </a:rPr>
              <a:t>成本预估</a:t>
            </a:r>
            <a:endParaRPr lang="en-US" altLang="zh-CN" b="1" dirty="0">
              <a:latin typeface="Raleway" panose="020B0503030101060003" pitchFamily="34" charset="0"/>
              <a:ea typeface="Open Sans" panose="020B0606030504020204" pitchFamily="34" charset="0"/>
              <a:cs typeface="Open Sans" panose="020B0606030504020204" pitchFamily="34" charset="0"/>
            </a:endParaRPr>
          </a:p>
          <a:p>
            <a:pPr algn="ctr"/>
            <a:r>
              <a:rPr lang="zh-CN" altLang="en-US" sz="2400" b="1" dirty="0">
                <a:solidFill>
                  <a:srgbClr val="1CD6BB"/>
                </a:solidFill>
                <a:latin typeface="Raleway" panose="020B0503030101060003" pitchFamily="34" charset="0"/>
                <a:ea typeface="Open Sans" panose="020B0606030504020204" pitchFamily="34" charset="0"/>
                <a:cs typeface="Open Sans" panose="020B0606030504020204" pitchFamily="34" charset="0"/>
              </a:rPr>
              <a:t>千元左右</a:t>
            </a:r>
            <a:endParaRPr lang="en-US" b="1" dirty="0">
              <a:solidFill>
                <a:srgbClr val="1CD6BB"/>
              </a:solidFill>
              <a:latin typeface="Raleway" panose="020B0503030101060003" pitchFamily="34" charset="0"/>
              <a:ea typeface="Open Sans" panose="020B0606030504020204" pitchFamily="34" charset="0"/>
              <a:cs typeface="Open Sans" panose="020B0606030504020204" pitchFamily="34" charset="0"/>
            </a:endParaRPr>
          </a:p>
        </p:txBody>
      </p:sp>
      <p:sp>
        <p:nvSpPr>
          <p:cNvPr id="73" name="Rectangle 27">
            <a:extLst>
              <a:ext uri="{FF2B5EF4-FFF2-40B4-BE49-F238E27FC236}">
                <a16:creationId xmlns:a16="http://schemas.microsoft.com/office/drawing/2014/main" id="{3248B387-ACFA-DDD1-A6D4-4B09E0A854D2}"/>
              </a:ext>
            </a:extLst>
          </p:cNvPr>
          <p:cNvSpPr/>
          <p:nvPr/>
        </p:nvSpPr>
        <p:spPr>
          <a:xfrm>
            <a:off x="3475554" y="751433"/>
            <a:ext cx="5602729" cy="707886"/>
          </a:xfrm>
          <a:prstGeom prst="rect">
            <a:avLst/>
          </a:prstGeom>
        </p:spPr>
        <p:txBody>
          <a:bodyPr wrap="square">
            <a:spAutoFit/>
          </a:bodyPr>
          <a:lstStyle/>
          <a:p>
            <a:pPr algn="ctr"/>
            <a:r>
              <a:rPr lang="zh-CN" altLang="en-US" sz="2800" b="1" dirty="0">
                <a:latin typeface="Raleway" panose="020B0503030101060003" pitchFamily="34" charset="0"/>
                <a:ea typeface="Open Sans" panose="020B0606030504020204" pitchFamily="34" charset="0"/>
                <a:cs typeface="Open Sans" panose="020B0606030504020204" pitchFamily="34" charset="0"/>
              </a:rPr>
              <a:t>近</a:t>
            </a:r>
            <a:r>
              <a:rPr lang="zh-CN" altLang="en-US" sz="4000" b="1" dirty="0">
                <a:solidFill>
                  <a:srgbClr val="1CD6BB"/>
                </a:solidFill>
                <a:latin typeface="Raleway" panose="020B0503030101060003" pitchFamily="34" charset="0"/>
                <a:ea typeface="Open Sans" panose="020B0606030504020204" pitchFamily="34" charset="0"/>
                <a:cs typeface="Open Sans" panose="020B0606030504020204" pitchFamily="34" charset="0"/>
              </a:rPr>
              <a:t>十倍</a:t>
            </a:r>
            <a:r>
              <a:rPr lang="zh-CN" altLang="en-US" sz="2800" b="1" dirty="0">
                <a:latin typeface="Raleway" panose="020B0503030101060003" pitchFamily="34" charset="0"/>
                <a:ea typeface="Open Sans" panose="020B0606030504020204" pitchFamily="34" charset="0"/>
                <a:cs typeface="Open Sans" panose="020B0606030504020204" pitchFamily="34" charset="0"/>
              </a:rPr>
              <a:t>的成本差距</a:t>
            </a:r>
            <a:endParaRPr lang="en-US" altLang="zh-CN" sz="2800" b="1" dirty="0">
              <a:latin typeface="Raleway" panose="020B0503030101060003"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53004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2374</TotalTime>
  <Words>1797</Words>
  <Application>Microsoft Office PowerPoint</Application>
  <PresentationFormat>宽屏</PresentationFormat>
  <Paragraphs>393</Paragraphs>
  <Slides>22</Slides>
  <Notes>11</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22</vt:i4>
      </vt:variant>
    </vt:vector>
  </HeadingPairs>
  <TitlesOfParts>
    <vt:vector size="41" baseType="lpstr">
      <vt:lpstr>等线</vt:lpstr>
      <vt:lpstr>等线 Light</vt:lpstr>
      <vt:lpstr>苹方 特粗</vt:lpstr>
      <vt:lpstr>苹方 中等</vt:lpstr>
      <vt:lpstr>SimSun</vt:lpstr>
      <vt:lpstr>Microsoft Yahei</vt:lpstr>
      <vt:lpstr>Microsoft Yahei</vt:lpstr>
      <vt:lpstr>Microsoft Yahei</vt:lpstr>
      <vt:lpstr>造字工房毅黑（非商用）常规体</vt:lpstr>
      <vt:lpstr>字魂105号-简雅黑</vt:lpstr>
      <vt:lpstr>Aharoni</vt:lpstr>
      <vt:lpstr>Arial</vt:lpstr>
      <vt:lpstr>Arial</vt:lpstr>
      <vt:lpstr>BankGothic Md BT</vt:lpstr>
      <vt:lpstr>Calibri</vt:lpstr>
      <vt:lpstr>Raleway</vt:lpstr>
      <vt:lpstr>Roboto</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俊光</dc:creator>
  <cp:lastModifiedBy>wan xuege</cp:lastModifiedBy>
  <cp:revision>94</cp:revision>
  <dcterms:created xsi:type="dcterms:W3CDTF">2018-12-24T10:09:00Z</dcterms:created>
  <dcterms:modified xsi:type="dcterms:W3CDTF">2022-06-08T12:27:55Z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2052-10.1.0.6875</vt:lpwstr>
  </property>
</Properties>
</file>